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 id="2147483660" r:id="rId3"/>
  </p:sldMasterIdLst>
  <p:notesMasterIdLst>
    <p:notesMasterId r:id="rId106"/>
  </p:notesMasterIdLst>
  <p:sldIdLst>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6" r:id="rId20"/>
    <p:sldId id="275"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4" r:id="rId58"/>
    <p:sldId id="315" r:id="rId59"/>
    <p:sldId id="316"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41" r:id="rId73"/>
    <p:sldId id="342" r:id="rId74"/>
    <p:sldId id="343" r:id="rId75"/>
    <p:sldId id="344" r:id="rId76"/>
    <p:sldId id="345" r:id="rId77"/>
    <p:sldId id="346" r:id="rId78"/>
    <p:sldId id="347" r:id="rId79"/>
    <p:sldId id="348" r:id="rId80"/>
    <p:sldId id="349" r:id="rId81"/>
    <p:sldId id="350" r:id="rId82"/>
    <p:sldId id="351" r:id="rId83"/>
    <p:sldId id="352" r:id="rId84"/>
    <p:sldId id="353" r:id="rId85"/>
    <p:sldId id="354" r:id="rId86"/>
    <p:sldId id="355" r:id="rId87"/>
    <p:sldId id="356" r:id="rId88"/>
    <p:sldId id="357" r:id="rId89"/>
    <p:sldId id="358" r:id="rId90"/>
    <p:sldId id="359" r:id="rId91"/>
    <p:sldId id="360" r:id="rId92"/>
    <p:sldId id="361" r:id="rId93"/>
    <p:sldId id="362" r:id="rId94"/>
    <p:sldId id="363" r:id="rId95"/>
    <p:sldId id="364" r:id="rId96"/>
    <p:sldId id="365" r:id="rId97"/>
    <p:sldId id="366" r:id="rId98"/>
    <p:sldId id="367" r:id="rId99"/>
    <p:sldId id="368" r:id="rId100"/>
    <p:sldId id="369" r:id="rId101"/>
    <p:sldId id="370" r:id="rId102"/>
    <p:sldId id="371" r:id="rId103"/>
    <p:sldId id="372" r:id="rId104"/>
    <p:sldId id="373" r:id="rId1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mp; Introduction" id="{88919BBA-7223-4B1E-A431-E059E4DFE23E}">
          <p14:sldIdLst>
            <p14:sldId id="259"/>
            <p14:sldId id="260"/>
          </p14:sldIdLst>
        </p14:section>
        <p14:section name="What are Graph Databases" id="{F32CEC40-EF48-4BF5-83BB-7183BA71A554}">
          <p14:sldIdLst>
            <p14:sldId id="261"/>
            <p14:sldId id="262"/>
            <p14:sldId id="263"/>
            <p14:sldId id="264"/>
            <p14:sldId id="265"/>
            <p14:sldId id="266"/>
            <p14:sldId id="267"/>
            <p14:sldId id="268"/>
            <p14:sldId id="269"/>
            <p14:sldId id="270"/>
            <p14:sldId id="271"/>
            <p14:sldId id="272"/>
            <p14:sldId id="273"/>
            <p14:sldId id="274"/>
            <p14:sldId id="276"/>
            <p14:sldId id="275"/>
            <p14:sldId id="277"/>
            <p14:sldId id="278"/>
            <p14:sldId id="279"/>
          </p14:sldIdLst>
        </p14:section>
        <p14:section name="Graph vs Relational" id="{7870AAEB-3FAC-4A1C-AC3A-3FF8ED7D2D1F}">
          <p14:sldIdLst>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4"/>
          </p14:sldIdLst>
        </p14:section>
        <p14:section name="What is Gremlin" id="{05BA7CC4-0E59-4AEE-9C42-14D54AB0980B}">
          <p14:sldIdLst>
            <p14:sldId id="315"/>
            <p14:sldId id="316"/>
            <p14:sldId id="320"/>
            <p14:sldId id="321"/>
            <p14:sldId id="322"/>
            <p14:sldId id="323"/>
          </p14:sldIdLst>
        </p14:section>
        <p14:section name="What is Cosmos DB" id="{4D7AA3F5-FBFB-4635-829A-607C0B9159FD}">
          <p14:sldIdLst>
            <p14:sldId id="324"/>
            <p14:sldId id="325"/>
            <p14:sldId id="326"/>
            <p14:sldId id="327"/>
            <p14:sldId id="328"/>
            <p14:sldId id="329"/>
            <p14:sldId id="330"/>
            <p14:sldId id="331"/>
            <p14:sldId id="341"/>
            <p14:sldId id="342"/>
            <p14:sldId id="343"/>
            <p14:sldId id="344"/>
            <p14:sldId id="345"/>
            <p14:sldId id="346"/>
            <p14:sldId id="347"/>
          </p14:sldIdLst>
        </p14:section>
        <p14:section name="Exploring Graph Traversals" id="{A3087627-F382-478E-B34F-C15AAC8CA6F0}">
          <p14:sldIdLst>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370"/>
            <p14:sldId id="371"/>
          </p14:sldIdLst>
        </p14:section>
        <p14:section name="Wrap Up" id="{A41BA1D1-1684-4BAE-A909-35B19CBE7A04}">
          <p14:sldIdLst>
            <p14:sldId id="372"/>
            <p14:sldId id="3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6D31"/>
    <a:srgbClr val="00FF00"/>
    <a:srgbClr val="FEFAEA"/>
    <a:srgbClr val="CDCD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9" autoAdjust="0"/>
    <p:restoredTop sz="79015" autoAdjust="0"/>
  </p:normalViewPr>
  <p:slideViewPr>
    <p:cSldViewPr snapToGrid="0">
      <p:cViewPr varScale="1">
        <p:scale>
          <a:sx n="90" d="100"/>
          <a:sy n="90" d="100"/>
        </p:scale>
        <p:origin x="66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07" Type="http://schemas.openxmlformats.org/officeDocument/2006/relationships/presProps" Target="presProps.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viewProps" Target="viewProp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notesMaster" Target="notesMasters/notes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theme" Target="theme/theme1.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tableStyles" Target="tableStyle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9C1A66-5C8B-4F88-B2F6-6B83F471A473}" type="datetimeFigureOut">
              <a:rPr lang="en-US" smtClean="0"/>
              <a:t>10/10/2020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CB3B61-0732-4964-A9F8-279EDDCEBB46}" type="slidenum">
              <a:rPr lang="en-US" smtClean="0"/>
              <a:t>‹#›</a:t>
            </a:fld>
            <a:endParaRPr lang="en-US"/>
          </a:p>
        </p:txBody>
      </p:sp>
    </p:spTree>
    <p:extLst>
      <p:ext uri="{BB962C8B-B14F-4D97-AF65-F5344CB8AC3E}">
        <p14:creationId xmlns:p14="http://schemas.microsoft.com/office/powerpoint/2010/main" val="3171790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a:latin typeface="Segoe UI" panose="020B0502040204020203" pitchFamily="34" charset="0"/>
                <a:cs typeface="Segoe UI" panose="020B0502040204020203" pitchFamily="34" charset="0"/>
              </a:rPr>
              <a:t>Graphs are one of the areas of concentration in discrete mathematics; discrete mathematics is the study of mathematical structures that are fundamentally discrete rather than continuous</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By definition, a graph is a structure amounting to a set of objects in which some pairs of the objects are in some sense related.</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The objects correspond to mathematical abstractions called vertices and each of the related pairs of vertices is called an edge.</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Vertices are also called nodes or points.</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Edges are also called links, lines, or relationships.</a:t>
            </a:r>
          </a:p>
          <a:p>
            <a:endParaRPr lang="en-US" sz="1200" baseline="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latin typeface="Segoe UI" panose="020B0502040204020203" pitchFamily="34" charset="0"/>
                <a:cs typeface="Segoe UI" panose="020B0502040204020203" pitchFamily="34" charset="0"/>
              </a:rPr>
              <a:t>-------------------</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Graphs are the basic subjected studied by graph theory.</a:t>
            </a:r>
          </a:p>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4</a:t>
            </a:fld>
            <a:endParaRPr lang="en-US"/>
          </a:p>
        </p:txBody>
      </p:sp>
    </p:spTree>
    <p:extLst>
      <p:ext uri="{BB962C8B-B14F-4D97-AF65-F5344CB8AC3E}">
        <p14:creationId xmlns:p14="http://schemas.microsoft.com/office/powerpoint/2010/main" val="30263193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MORE MATH TALK</a:t>
            </a:r>
          </a:p>
        </p:txBody>
      </p:sp>
      <p:sp>
        <p:nvSpPr>
          <p:cNvPr id="4" name="Slide Number Placeholder 3"/>
          <p:cNvSpPr>
            <a:spLocks noGrp="1"/>
          </p:cNvSpPr>
          <p:nvPr>
            <p:ph type="sldNum" sz="quarter" idx="5"/>
          </p:nvPr>
        </p:nvSpPr>
        <p:spPr/>
        <p:txBody>
          <a:bodyPr/>
          <a:lstStyle/>
          <a:p>
            <a:fld id="{A1CB3B61-0732-4964-A9F8-279EDDCEBB46}" type="slidenum">
              <a:rPr lang="en-US" smtClean="0"/>
              <a:t>13</a:t>
            </a:fld>
            <a:endParaRPr lang="en-US"/>
          </a:p>
        </p:txBody>
      </p:sp>
    </p:spTree>
    <p:extLst>
      <p:ext uri="{BB962C8B-B14F-4D97-AF65-F5344CB8AC3E}">
        <p14:creationId xmlns:p14="http://schemas.microsoft.com/office/powerpoint/2010/main" val="3828971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a:latin typeface="Segoe UI" panose="020B0502040204020203" pitchFamily="34" charset="0"/>
                <a:cs typeface="Segoe UI" panose="020B0502040204020203" pitchFamily="34" charset="0"/>
              </a:rPr>
              <a:t>Let’s take a look at the What is a Graph question again, but this time keep it to just data.</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Formally, a graph is just a collection of </a:t>
            </a:r>
            <a:r>
              <a:rPr lang="en-US" sz="1200" i="1" baseline="0" dirty="0">
                <a:latin typeface="Segoe UI" panose="020B0502040204020203" pitchFamily="34" charset="0"/>
                <a:cs typeface="Segoe UI" panose="020B0502040204020203" pitchFamily="34" charset="0"/>
              </a:rPr>
              <a:t>vertices</a:t>
            </a:r>
            <a:r>
              <a:rPr lang="en-US" sz="1200" i="0" baseline="0" dirty="0">
                <a:latin typeface="Segoe UI" panose="020B0502040204020203" pitchFamily="34" charset="0"/>
                <a:cs typeface="Segoe UI" panose="020B0502040204020203" pitchFamily="34" charset="0"/>
              </a:rPr>
              <a:t> and </a:t>
            </a:r>
            <a:r>
              <a:rPr lang="en-US" sz="1200" i="1" baseline="0" dirty="0">
                <a:latin typeface="Segoe UI" panose="020B0502040204020203" pitchFamily="34" charset="0"/>
                <a:cs typeface="Segoe UI" panose="020B0502040204020203" pitchFamily="34" charset="0"/>
              </a:rPr>
              <a:t>edges</a:t>
            </a:r>
            <a:r>
              <a:rPr lang="en-US" sz="1200" i="0" baseline="0" dirty="0">
                <a:latin typeface="Segoe UI" panose="020B0502040204020203" pitchFamily="34" charset="0"/>
                <a:cs typeface="Segoe UI" panose="020B0502040204020203" pitchFamily="34" charset="0"/>
              </a:rPr>
              <a:t> – or, in less formal language, a set of </a:t>
            </a:r>
            <a:r>
              <a:rPr lang="en-US" sz="1200" i="1" baseline="0" dirty="0">
                <a:latin typeface="Segoe UI" panose="020B0502040204020203" pitchFamily="34" charset="0"/>
                <a:cs typeface="Segoe UI" panose="020B0502040204020203" pitchFamily="34" charset="0"/>
              </a:rPr>
              <a:t>nodes</a:t>
            </a:r>
            <a:r>
              <a:rPr lang="en-US" sz="1200" i="0" baseline="0" dirty="0">
                <a:latin typeface="Segoe UI" panose="020B0502040204020203" pitchFamily="34" charset="0"/>
                <a:cs typeface="Segoe UI" panose="020B0502040204020203" pitchFamily="34" charset="0"/>
              </a:rPr>
              <a:t> and the </a:t>
            </a:r>
            <a:r>
              <a:rPr lang="en-US" sz="1200" i="1" baseline="0" dirty="0">
                <a:latin typeface="Segoe UI" panose="020B0502040204020203" pitchFamily="34" charset="0"/>
                <a:cs typeface="Segoe UI" panose="020B0502040204020203" pitchFamily="34" charset="0"/>
              </a:rPr>
              <a:t>relationships</a:t>
            </a:r>
            <a:r>
              <a:rPr lang="en-US" sz="1200" i="0" baseline="0" dirty="0">
                <a:latin typeface="Segoe UI" panose="020B0502040204020203" pitchFamily="34" charset="0"/>
                <a:cs typeface="Segoe UI" panose="020B0502040204020203" pitchFamily="34" charset="0"/>
              </a:rPr>
              <a:t> that connect them.</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Graphs represent entities as vertices and the ways in which those entities relate to the world as relationships (or edges).</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This general-purpose, expressive structure allows us to model all kinds of scenarios</a:t>
            </a:r>
            <a:endParaRPr lang="en-US" sz="1200"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14</a:t>
            </a:fld>
            <a:endParaRPr lang="en-US"/>
          </a:p>
        </p:txBody>
      </p:sp>
    </p:spTree>
    <p:extLst>
      <p:ext uri="{BB962C8B-B14F-4D97-AF65-F5344CB8AC3E}">
        <p14:creationId xmlns:p14="http://schemas.microsoft.com/office/powerpoint/2010/main" val="1781685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a:latin typeface="Segoe UI" panose="020B0502040204020203" pitchFamily="34" charset="0"/>
                <a:cs typeface="Segoe UI" panose="020B0502040204020203" pitchFamily="34" charset="0"/>
              </a:rPr>
              <a:t>Twitter represented in a graph</a:t>
            </a:r>
          </a:p>
        </p:txBody>
      </p:sp>
      <p:sp>
        <p:nvSpPr>
          <p:cNvPr id="4" name="Slide Number Placeholder 3"/>
          <p:cNvSpPr>
            <a:spLocks noGrp="1"/>
          </p:cNvSpPr>
          <p:nvPr>
            <p:ph type="sldNum" sz="quarter" idx="5"/>
          </p:nvPr>
        </p:nvSpPr>
        <p:spPr/>
        <p:txBody>
          <a:bodyPr/>
          <a:lstStyle/>
          <a:p>
            <a:fld id="{A1CB3B61-0732-4964-A9F8-279EDDCEBB46}" type="slidenum">
              <a:rPr lang="en-US" smtClean="0"/>
              <a:t>15</a:t>
            </a:fld>
            <a:endParaRPr lang="en-US"/>
          </a:p>
        </p:txBody>
      </p:sp>
    </p:spTree>
    <p:extLst>
      <p:ext uri="{BB962C8B-B14F-4D97-AF65-F5344CB8AC3E}">
        <p14:creationId xmlns:p14="http://schemas.microsoft.com/office/powerpoint/2010/main" val="138772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16</a:t>
            </a:fld>
            <a:endParaRPr lang="en-US"/>
          </a:p>
        </p:txBody>
      </p:sp>
    </p:spTree>
    <p:extLst>
      <p:ext uri="{BB962C8B-B14F-4D97-AF65-F5344CB8AC3E}">
        <p14:creationId xmlns:p14="http://schemas.microsoft.com/office/powerpoint/2010/main" val="58614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a:latin typeface="Segoe UI" panose="020B0502040204020203" pitchFamily="34" charset="0"/>
                <a:cs typeface="Segoe UI" panose="020B0502040204020203" pitchFamily="34" charset="0"/>
              </a:rPr>
              <a:t>A graph database, as opposed to a relational database, represents data as it exists in the real world, such as people, cars, computers, and so on, that are naturally connected</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And does not try to change them in any way to define them as entities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a:solidFill>
                <a:schemeClr val="bg1"/>
              </a:solidFill>
              <a:ea typeface="Lato Light" panose="020F0502020204030203" pitchFamily="34" charset="0"/>
              <a:cs typeface="Lato Light" panose="020F050202020403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chemeClr val="bg1"/>
                </a:solidFill>
                <a:ea typeface="Lato Light" panose="020F0502020204030203" pitchFamily="34" charset="0"/>
                <a:cs typeface="Lato Light" panose="020F0502020204030203" pitchFamily="34" charset="0"/>
              </a:rPr>
              <a:t>Does not try to change them in any way to define them as entities</a:t>
            </a:r>
          </a:p>
        </p:txBody>
      </p:sp>
      <p:sp>
        <p:nvSpPr>
          <p:cNvPr id="4" name="Slide Number Placeholder 3"/>
          <p:cNvSpPr>
            <a:spLocks noGrp="1"/>
          </p:cNvSpPr>
          <p:nvPr>
            <p:ph type="sldNum" sz="quarter" idx="5"/>
          </p:nvPr>
        </p:nvSpPr>
        <p:spPr/>
        <p:txBody>
          <a:bodyPr/>
          <a:lstStyle/>
          <a:p>
            <a:fld id="{A1CB3B61-0732-4964-A9F8-279EDDCEBB46}" type="slidenum">
              <a:rPr lang="en-US" smtClean="0"/>
              <a:t>17</a:t>
            </a:fld>
            <a:endParaRPr lang="en-US"/>
          </a:p>
        </p:txBody>
      </p:sp>
    </p:spTree>
    <p:extLst>
      <p:ext uri="{BB962C8B-B14F-4D97-AF65-F5344CB8AC3E}">
        <p14:creationId xmlns:p14="http://schemas.microsoft.com/office/powerpoint/2010/main" val="1600702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Graphs are composed of </a:t>
            </a:r>
            <a:r>
              <a:rPr lang="en-US" sz="1200" i="1" baseline="0" dirty="0">
                <a:latin typeface="Segoe UI" panose="020B0502040204020203" pitchFamily="34" charset="0"/>
                <a:cs typeface="Segoe UI" panose="020B0502040204020203" pitchFamily="34" charset="0"/>
              </a:rPr>
              <a:t>vertices</a:t>
            </a:r>
            <a:r>
              <a:rPr lang="en-US" sz="1200" i="0" baseline="0" dirty="0">
                <a:latin typeface="Segoe UI" panose="020B0502040204020203" pitchFamily="34" charset="0"/>
                <a:cs typeface="Segoe UI" panose="020B0502040204020203" pitchFamily="34" charset="0"/>
              </a:rPr>
              <a:t> and </a:t>
            </a:r>
            <a:r>
              <a:rPr lang="en-US" sz="1200" i="1" baseline="0" dirty="0">
                <a:latin typeface="Segoe UI" panose="020B0502040204020203" pitchFamily="34" charset="0"/>
                <a:cs typeface="Segoe UI" panose="020B0502040204020203" pitchFamily="34" charset="0"/>
              </a:rPr>
              <a:t>edges</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Vertices represent specific objects such as a person, place, or event</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An edge is a relation between vertices.</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Both vertices and edges can have any number of properties</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Graphs are very useful to understand a wide range of datasets in different fields such as science and business.  Graph databases let you work with graphs naturally and efficiently, and they typically are NoSQL because of their ability to adjust quickly to new or updated schemas.</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Graphs allow you to work with data in a powerful way by leveraging graph traversals found in many use cases and patterns because they outperform traditional SQL and NoSQL databases by several order of magnitude.  Also, they open the door to querying in a natural way of speaking, such as “find the names of the students that attended the Chicago Bulls basketball exhibition game last summer.”</a:t>
            </a:r>
            <a:endParaRPr lang="en-US" sz="1200" i="1"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18</a:t>
            </a:fld>
            <a:endParaRPr lang="en-US"/>
          </a:p>
        </p:txBody>
      </p:sp>
    </p:spTree>
    <p:extLst>
      <p:ext uri="{BB962C8B-B14F-4D97-AF65-F5344CB8AC3E}">
        <p14:creationId xmlns:p14="http://schemas.microsoft.com/office/powerpoint/2010/main" val="8833124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a:latin typeface="Segoe UI" panose="020B0502040204020203" pitchFamily="34" charset="0"/>
                <a:cs typeface="Segoe UI" panose="020B0502040204020203" pitchFamily="34" charset="0"/>
              </a:rPr>
              <a:t>Notwithstanding the fact that just about anything can be modeled as a graph; that a graph database provides a powerful but novel data modeling technique does not itself provide sufficient justification for replacing a well-established, well-understood data platform; there must also be an immediate and very significant practical benefit.  In the case of graph databases, this motivation exists in the form of a set of use cases and data patterns whose performance improves by one or more orders of magnitude when implemented in a graph, and whose latency is much lower compared to batch processing of aggregates.  On top of this performance benefit, graph databases offer an extremely flexible data model, and mode of delivery aligned with today’s agile software delivery practices.</a:t>
            </a:r>
          </a:p>
          <a:p>
            <a:endParaRPr lang="en-US" sz="1200" i="1" baseline="0" dirty="0">
              <a:latin typeface="Segoe UI" panose="020B0502040204020203" pitchFamily="34" charset="0"/>
              <a:cs typeface="Segoe UI" panose="020B0502040204020203" pitchFamily="34" charset="0"/>
            </a:endParaRPr>
          </a:p>
          <a:p>
            <a:r>
              <a:rPr lang="en-US" sz="1200" b="1" i="0" u="sng" baseline="0" dirty="0">
                <a:latin typeface="Segoe UI" panose="020B0502040204020203" pitchFamily="34" charset="0"/>
                <a:cs typeface="Segoe UI" panose="020B0502040204020203" pitchFamily="34" charset="0"/>
              </a:rPr>
              <a:t>Performance</a:t>
            </a:r>
            <a:endParaRPr lang="en-US" sz="1200" b="0" i="0"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One compelling reason for choosing a graph database is the sheer performance increase when dealing with connected data verses relational databases and NOSQL stores.  In contrast to relational databases, where join-intensive query performance deteriorates as the dataset gets bigger, with a graph database performance tends to remain relatively constant, even as the dataset grows.  This is because queries are localized to a portion of the graph.  As a result, the execution time for each query is proportional only to the size of the part of the graph traversed to satisfy that query, rather than the size of the overall graph</a:t>
            </a:r>
          </a:p>
          <a:p>
            <a:endParaRPr lang="en-US" sz="1200" b="0" i="0" u="none" baseline="0" dirty="0">
              <a:latin typeface="Segoe UI" panose="020B0502040204020203" pitchFamily="34" charset="0"/>
              <a:cs typeface="Segoe UI" panose="020B0502040204020203" pitchFamily="34" charset="0"/>
            </a:endParaRPr>
          </a:p>
          <a:p>
            <a:r>
              <a:rPr lang="en-US" sz="1200" b="1" i="0" u="sng" baseline="0" dirty="0">
                <a:latin typeface="Segoe UI" panose="020B0502040204020203" pitchFamily="34" charset="0"/>
                <a:cs typeface="Segoe UI" panose="020B0502040204020203" pitchFamily="34" charset="0"/>
              </a:rPr>
              <a:t>Flexibility</a:t>
            </a:r>
            <a:endParaRPr lang="en-US" sz="1200" b="0" i="1"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As developers and data architects, we want to connect data as the domain dictates, thereby allowing structure and schema to emerge in tandem with our growing understanding of the problem space, rather than being imposed upfront, when we know least about the real shape and intricacies of the data.  Graph databases address this want directly.  The graph data model expresses and accommodates business needs in a way that enables IT to </a:t>
            </a:r>
            <a:r>
              <a:rPr lang="en-US" sz="1200" b="0" i="1" u="none" baseline="0" dirty="0">
                <a:latin typeface="Segoe UI" panose="020B0502040204020203" pitchFamily="34" charset="0"/>
                <a:cs typeface="Segoe UI" panose="020B0502040204020203" pitchFamily="34" charset="0"/>
              </a:rPr>
              <a:t>move at the speed of business</a:t>
            </a:r>
            <a:r>
              <a:rPr lang="en-US" sz="1200" b="0" i="0" u="none" baseline="0" dirty="0">
                <a:latin typeface="Segoe UI" panose="020B0502040204020203" pitchFamily="34" charset="0"/>
                <a:cs typeface="Segoe UI" panose="020B0502040204020203" pitchFamily="34" charset="0"/>
              </a:rPr>
              <a:t>.</a:t>
            </a:r>
          </a:p>
          <a:p>
            <a:endParaRPr lang="en-US" sz="1200" b="0" i="0" u="none" baseline="0" dirty="0">
              <a:latin typeface="Segoe UI" panose="020B0502040204020203" pitchFamily="34" charset="0"/>
              <a:cs typeface="Segoe UI" panose="020B0502040204020203" pitchFamily="34" charset="0"/>
            </a:endParaRPr>
          </a:p>
          <a:p>
            <a:r>
              <a:rPr lang="en-US" sz="1200" b="1" i="0" u="sng" baseline="0" dirty="0">
                <a:latin typeface="Segoe UI" panose="020B0502040204020203" pitchFamily="34" charset="0"/>
                <a:cs typeface="Segoe UI" panose="020B0502040204020203" pitchFamily="34" charset="0"/>
              </a:rPr>
              <a:t>Agility</a:t>
            </a:r>
            <a:endParaRPr lang="en-US" sz="1200" b="0" i="0"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We want to be able to evolve our data model in step with the rest of our application, using a technology aligned with today’s incremental and iterative software delivery practices.  Modern graph databases equip us to perform frictionless development and graceful system maintenance.  In particular, the schema-free nature of the graph data model, coupled with the testable nature of the graph database’s API and query language, empower us to evolve an application in a controlled manner.</a:t>
            </a:r>
          </a:p>
          <a:p>
            <a:endParaRPr lang="en-US" sz="1200" b="0" i="0"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At the same time, precisely because they are schema free, graph databases lack the kind of schema-oriented data governance mechanisms we are familiar with in the relational world.  But this is not a risk; rather it calls forth a far more visible and actionable kind of governance.  Governance is typically applied in a programmatic fashion, using tests to drive out the data model and queries, as well as assert the business rules that depend upon the graph.</a:t>
            </a:r>
            <a:endParaRPr lang="en-US" sz="1200" b="1" i="0" u="sng" baseline="0" dirty="0">
              <a:latin typeface="Segoe UI" panose="020B0502040204020203" pitchFamily="34" charset="0"/>
              <a:cs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20</a:t>
            </a:fld>
            <a:endParaRPr lang="en-US"/>
          </a:p>
        </p:txBody>
      </p:sp>
    </p:spTree>
    <p:extLst>
      <p:ext uri="{BB962C8B-B14F-4D97-AF65-F5344CB8AC3E}">
        <p14:creationId xmlns:p14="http://schemas.microsoft.com/office/powerpoint/2010/main" val="1835153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Social Networks – Facebook; Twitter</a:t>
            </a:r>
          </a:p>
          <a:p>
            <a:endParaRPr lang="en-US" sz="1200" b="0" i="0"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Recommendations – Amazon</a:t>
            </a:r>
          </a:p>
          <a:p>
            <a:endParaRPr lang="en-US" sz="1200" b="0" i="0" u="none" baseline="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baseline="0" dirty="0">
                <a:latin typeface="Segoe UI" panose="020B0502040204020203" pitchFamily="34" charset="0"/>
                <a:cs typeface="Segoe UI" panose="020B0502040204020203" pitchFamily="34" charset="0"/>
              </a:rPr>
              <a:t>Communication networks – Map entire communications or IT networks and start to run complex scenario testing to prepare for outages better</a:t>
            </a:r>
          </a:p>
          <a:p>
            <a:endParaRPr lang="en-US" sz="1200" b="0" i="0"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Fraud detection – can spot the connections between large data sets and identify patterns</a:t>
            </a:r>
          </a:p>
          <a:p>
            <a:endParaRPr lang="en-US" sz="1200" b="0" i="0"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Search – Google?; many other examples</a:t>
            </a:r>
          </a:p>
          <a:p>
            <a:endParaRPr lang="en-US" sz="1200" b="0" i="0"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Identity and access management – Microsoft Graph</a:t>
            </a:r>
          </a:p>
        </p:txBody>
      </p:sp>
      <p:sp>
        <p:nvSpPr>
          <p:cNvPr id="4" name="Slide Number Placeholder 3"/>
          <p:cNvSpPr>
            <a:spLocks noGrp="1"/>
          </p:cNvSpPr>
          <p:nvPr>
            <p:ph type="sldNum" sz="quarter" idx="5"/>
          </p:nvPr>
        </p:nvSpPr>
        <p:spPr/>
        <p:txBody>
          <a:bodyPr/>
          <a:lstStyle/>
          <a:p>
            <a:fld id="{A1CB3B61-0732-4964-A9F8-279EDDCEBB46}" type="slidenum">
              <a:rPr lang="en-US" smtClean="0"/>
              <a:t>21</a:t>
            </a:fld>
            <a:endParaRPr lang="en-US"/>
          </a:p>
        </p:txBody>
      </p:sp>
    </p:spTree>
    <p:extLst>
      <p:ext uri="{BB962C8B-B14F-4D97-AF65-F5344CB8AC3E}">
        <p14:creationId xmlns:p14="http://schemas.microsoft.com/office/powerpoint/2010/main" val="39100198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23</a:t>
            </a:fld>
            <a:endParaRPr lang="en-US"/>
          </a:p>
        </p:txBody>
      </p:sp>
    </p:spTree>
    <p:extLst>
      <p:ext uri="{BB962C8B-B14F-4D97-AF65-F5344CB8AC3E}">
        <p14:creationId xmlns:p14="http://schemas.microsoft.com/office/powerpoint/2010/main" val="966452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25</a:t>
            </a:fld>
            <a:endParaRPr lang="en-US"/>
          </a:p>
        </p:txBody>
      </p:sp>
    </p:spTree>
    <p:extLst>
      <p:ext uri="{BB962C8B-B14F-4D97-AF65-F5344CB8AC3E}">
        <p14:creationId xmlns:p14="http://schemas.microsoft.com/office/powerpoint/2010/main" val="1116667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latin typeface="Segoe UI" panose="020B0502040204020203" pitchFamily="34" charset="0"/>
                <a:cs typeface="Segoe UI" panose="020B0502040204020203" pitchFamily="34" charset="0"/>
              </a:rPr>
              <a:t>Typically, a graph is depicted in diagrammatic form as a set of dots or circles for the vertices, joined by lines or curves for the edges</a:t>
            </a:r>
          </a:p>
        </p:txBody>
      </p:sp>
      <p:sp>
        <p:nvSpPr>
          <p:cNvPr id="4" name="Slide Number Placeholder 3"/>
          <p:cNvSpPr>
            <a:spLocks noGrp="1"/>
          </p:cNvSpPr>
          <p:nvPr>
            <p:ph type="sldNum" sz="quarter" idx="5"/>
          </p:nvPr>
        </p:nvSpPr>
        <p:spPr/>
        <p:txBody>
          <a:bodyPr/>
          <a:lstStyle/>
          <a:p>
            <a:fld id="{A1CB3B61-0732-4964-A9F8-279EDDCEBB46}" type="slidenum">
              <a:rPr lang="en-US" smtClean="0"/>
              <a:t>5</a:t>
            </a:fld>
            <a:endParaRPr lang="en-US"/>
          </a:p>
        </p:txBody>
      </p:sp>
    </p:spTree>
    <p:extLst>
      <p:ext uri="{BB962C8B-B14F-4D97-AF65-F5344CB8AC3E}">
        <p14:creationId xmlns:p14="http://schemas.microsoft.com/office/powerpoint/2010/main" val="25348864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26</a:t>
            </a:fld>
            <a:endParaRPr lang="en-US"/>
          </a:p>
        </p:txBody>
      </p:sp>
    </p:spTree>
    <p:extLst>
      <p:ext uri="{BB962C8B-B14F-4D97-AF65-F5344CB8AC3E}">
        <p14:creationId xmlns:p14="http://schemas.microsoft.com/office/powerpoint/2010/main" val="22825031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27</a:t>
            </a:fld>
            <a:endParaRPr lang="en-US"/>
          </a:p>
        </p:txBody>
      </p:sp>
    </p:spTree>
    <p:extLst>
      <p:ext uri="{BB962C8B-B14F-4D97-AF65-F5344CB8AC3E}">
        <p14:creationId xmlns:p14="http://schemas.microsoft.com/office/powerpoint/2010/main" val="5411343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28</a:t>
            </a:fld>
            <a:endParaRPr lang="en-US"/>
          </a:p>
        </p:txBody>
      </p:sp>
    </p:spTree>
    <p:extLst>
      <p:ext uri="{BB962C8B-B14F-4D97-AF65-F5344CB8AC3E}">
        <p14:creationId xmlns:p14="http://schemas.microsoft.com/office/powerpoint/2010/main" val="556338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29</a:t>
            </a:fld>
            <a:endParaRPr lang="en-US"/>
          </a:p>
        </p:txBody>
      </p:sp>
    </p:spTree>
    <p:extLst>
      <p:ext uri="{BB962C8B-B14F-4D97-AF65-F5344CB8AC3E}">
        <p14:creationId xmlns:p14="http://schemas.microsoft.com/office/powerpoint/2010/main" val="31503948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31</a:t>
            </a:fld>
            <a:endParaRPr lang="en-US"/>
          </a:p>
        </p:txBody>
      </p:sp>
    </p:spTree>
    <p:extLst>
      <p:ext uri="{BB962C8B-B14F-4D97-AF65-F5344CB8AC3E}">
        <p14:creationId xmlns:p14="http://schemas.microsoft.com/office/powerpoint/2010/main" val="32290795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32</a:t>
            </a:fld>
            <a:endParaRPr lang="en-US"/>
          </a:p>
        </p:txBody>
      </p:sp>
    </p:spTree>
    <p:extLst>
      <p:ext uri="{BB962C8B-B14F-4D97-AF65-F5344CB8AC3E}">
        <p14:creationId xmlns:p14="http://schemas.microsoft.com/office/powerpoint/2010/main" val="26783098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33</a:t>
            </a:fld>
            <a:endParaRPr lang="en-US"/>
          </a:p>
        </p:txBody>
      </p:sp>
    </p:spTree>
    <p:extLst>
      <p:ext uri="{BB962C8B-B14F-4D97-AF65-F5344CB8AC3E}">
        <p14:creationId xmlns:p14="http://schemas.microsoft.com/office/powerpoint/2010/main" val="5208760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34</a:t>
            </a:fld>
            <a:endParaRPr lang="en-US"/>
          </a:p>
        </p:txBody>
      </p:sp>
    </p:spTree>
    <p:extLst>
      <p:ext uri="{BB962C8B-B14F-4D97-AF65-F5344CB8AC3E}">
        <p14:creationId xmlns:p14="http://schemas.microsoft.com/office/powerpoint/2010/main" val="7195168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35</a:t>
            </a:fld>
            <a:endParaRPr lang="en-US"/>
          </a:p>
        </p:txBody>
      </p:sp>
    </p:spTree>
    <p:extLst>
      <p:ext uri="{BB962C8B-B14F-4D97-AF65-F5344CB8AC3E}">
        <p14:creationId xmlns:p14="http://schemas.microsoft.com/office/powerpoint/2010/main" val="37922337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36</a:t>
            </a:fld>
            <a:endParaRPr lang="en-US"/>
          </a:p>
        </p:txBody>
      </p:sp>
    </p:spTree>
    <p:extLst>
      <p:ext uri="{BB962C8B-B14F-4D97-AF65-F5344CB8AC3E}">
        <p14:creationId xmlns:p14="http://schemas.microsoft.com/office/powerpoint/2010/main" val="2787318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a:latin typeface="Segoe UI" panose="020B0502040204020203" pitchFamily="34" charset="0"/>
                <a:cs typeface="Segoe UI" panose="020B0502040204020203" pitchFamily="34" charset="0"/>
              </a:rPr>
              <a:t>A graph is an ordered pair using the equation G = (V, E)</a:t>
            </a:r>
          </a:p>
          <a:p>
            <a:endParaRPr lang="en-US" sz="1200" baseline="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V is a set of vertices</a:t>
            </a:r>
          </a:p>
          <a:p>
            <a:pPr marL="171450"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E is a set edges which are unordered pairs of vertices (i.e., an edge is associated with two distinct vertices)</a:t>
            </a:r>
          </a:p>
          <a:p>
            <a:endParaRPr lang="en-US" sz="1200" baseline="0" dirty="0">
              <a:latin typeface="Segoe UI" panose="020B0502040204020203" pitchFamily="34" charset="0"/>
              <a:cs typeface="Segoe UI" panose="020B0502040204020203" pitchFamily="34" charset="0"/>
            </a:endParaRP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V – set whose elements are called vertices</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E – Set of two-sets (set with two distinct elements) of vertices, whose elements are called edges</a:t>
            </a:r>
          </a:p>
        </p:txBody>
      </p:sp>
      <p:sp>
        <p:nvSpPr>
          <p:cNvPr id="4" name="Slide Number Placeholder 3"/>
          <p:cNvSpPr>
            <a:spLocks noGrp="1"/>
          </p:cNvSpPr>
          <p:nvPr>
            <p:ph type="sldNum" sz="quarter" idx="5"/>
          </p:nvPr>
        </p:nvSpPr>
        <p:spPr/>
        <p:txBody>
          <a:bodyPr/>
          <a:lstStyle/>
          <a:p>
            <a:fld id="{A1CB3B61-0732-4964-A9F8-279EDDCEBB46}" type="slidenum">
              <a:rPr lang="en-US" smtClean="0"/>
              <a:t>6</a:t>
            </a:fld>
            <a:endParaRPr lang="en-US"/>
          </a:p>
        </p:txBody>
      </p:sp>
    </p:spTree>
    <p:extLst>
      <p:ext uri="{BB962C8B-B14F-4D97-AF65-F5344CB8AC3E}">
        <p14:creationId xmlns:p14="http://schemas.microsoft.com/office/powerpoint/2010/main" val="25976800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37</a:t>
            </a:fld>
            <a:endParaRPr lang="en-US"/>
          </a:p>
        </p:txBody>
      </p:sp>
    </p:spTree>
    <p:extLst>
      <p:ext uri="{BB962C8B-B14F-4D97-AF65-F5344CB8AC3E}">
        <p14:creationId xmlns:p14="http://schemas.microsoft.com/office/powerpoint/2010/main" val="8158554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38</a:t>
            </a:fld>
            <a:endParaRPr lang="en-US"/>
          </a:p>
        </p:txBody>
      </p:sp>
    </p:spTree>
    <p:extLst>
      <p:ext uri="{BB962C8B-B14F-4D97-AF65-F5344CB8AC3E}">
        <p14:creationId xmlns:p14="http://schemas.microsoft.com/office/powerpoint/2010/main" val="30136818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40</a:t>
            </a:fld>
            <a:endParaRPr lang="en-US"/>
          </a:p>
        </p:txBody>
      </p:sp>
    </p:spTree>
    <p:extLst>
      <p:ext uri="{BB962C8B-B14F-4D97-AF65-F5344CB8AC3E}">
        <p14:creationId xmlns:p14="http://schemas.microsoft.com/office/powerpoint/2010/main" val="21474277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41</a:t>
            </a:fld>
            <a:endParaRPr lang="en-US"/>
          </a:p>
        </p:txBody>
      </p:sp>
    </p:spTree>
    <p:extLst>
      <p:ext uri="{BB962C8B-B14F-4D97-AF65-F5344CB8AC3E}">
        <p14:creationId xmlns:p14="http://schemas.microsoft.com/office/powerpoint/2010/main" val="15702021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42</a:t>
            </a:fld>
            <a:endParaRPr lang="en-US"/>
          </a:p>
        </p:txBody>
      </p:sp>
    </p:spTree>
    <p:extLst>
      <p:ext uri="{BB962C8B-B14F-4D97-AF65-F5344CB8AC3E}">
        <p14:creationId xmlns:p14="http://schemas.microsoft.com/office/powerpoint/2010/main" val="4410700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43</a:t>
            </a:fld>
            <a:endParaRPr lang="en-US"/>
          </a:p>
        </p:txBody>
      </p:sp>
    </p:spTree>
    <p:extLst>
      <p:ext uri="{BB962C8B-B14F-4D97-AF65-F5344CB8AC3E}">
        <p14:creationId xmlns:p14="http://schemas.microsoft.com/office/powerpoint/2010/main" val="29540050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44</a:t>
            </a:fld>
            <a:endParaRPr lang="en-US"/>
          </a:p>
        </p:txBody>
      </p:sp>
    </p:spTree>
    <p:extLst>
      <p:ext uri="{BB962C8B-B14F-4D97-AF65-F5344CB8AC3E}">
        <p14:creationId xmlns:p14="http://schemas.microsoft.com/office/powerpoint/2010/main" val="31477469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45</a:t>
            </a:fld>
            <a:endParaRPr lang="en-US"/>
          </a:p>
        </p:txBody>
      </p:sp>
    </p:spTree>
    <p:extLst>
      <p:ext uri="{BB962C8B-B14F-4D97-AF65-F5344CB8AC3E}">
        <p14:creationId xmlns:p14="http://schemas.microsoft.com/office/powerpoint/2010/main" val="30603655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46</a:t>
            </a:fld>
            <a:endParaRPr lang="en-US"/>
          </a:p>
        </p:txBody>
      </p:sp>
    </p:spTree>
    <p:extLst>
      <p:ext uri="{BB962C8B-B14F-4D97-AF65-F5344CB8AC3E}">
        <p14:creationId xmlns:p14="http://schemas.microsoft.com/office/powerpoint/2010/main" val="6246831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47</a:t>
            </a:fld>
            <a:endParaRPr lang="en-US"/>
          </a:p>
        </p:txBody>
      </p:sp>
    </p:spTree>
    <p:extLst>
      <p:ext uri="{BB962C8B-B14F-4D97-AF65-F5344CB8AC3E}">
        <p14:creationId xmlns:p14="http://schemas.microsoft.com/office/powerpoint/2010/main" val="395078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Our story begins in the 18th century, in the quaint town of </a:t>
            </a:r>
            <a:r>
              <a:rPr lang="en-US" sz="1200" b="0" i="0" kern="1200" dirty="0" err="1">
                <a:solidFill>
                  <a:schemeClr val="tx1"/>
                </a:solidFill>
                <a:effectLst/>
                <a:latin typeface="+mn-lt"/>
                <a:ea typeface="+mn-ea"/>
                <a:cs typeface="+mn-cs"/>
              </a:rPr>
              <a:t>Königsberg</a:t>
            </a:r>
            <a:r>
              <a:rPr lang="en-US" sz="1200" b="0" i="0" kern="1200" dirty="0">
                <a:solidFill>
                  <a:schemeClr val="tx1"/>
                </a:solidFill>
                <a:effectLst/>
                <a:latin typeface="+mn-lt"/>
                <a:ea typeface="+mn-ea"/>
                <a:cs typeface="+mn-cs"/>
              </a:rPr>
              <a:t>, Prussia on the banks of the Pregel River.  In 1254, Teutonic knights founded the city of </a:t>
            </a:r>
            <a:r>
              <a:rPr lang="en-US" sz="1200" b="0" i="0" kern="1200" dirty="0" err="1">
                <a:solidFill>
                  <a:schemeClr val="tx1"/>
                </a:solidFill>
                <a:effectLst/>
                <a:latin typeface="+mn-lt"/>
                <a:ea typeface="+mn-ea"/>
                <a:cs typeface="+mn-cs"/>
              </a:rPr>
              <a:t>Königsberg</a:t>
            </a:r>
            <a:r>
              <a:rPr lang="en-US" sz="1200" b="0" i="0" kern="1200" dirty="0">
                <a:solidFill>
                  <a:schemeClr val="tx1"/>
                </a:solidFill>
                <a:effectLst/>
                <a:latin typeface="+mn-lt"/>
                <a:ea typeface="+mn-ea"/>
                <a:cs typeface="+mn-cs"/>
              </a:rPr>
              <a:t> under the lead of Bohemian King </a:t>
            </a:r>
            <a:r>
              <a:rPr lang="en-US" sz="1200" b="0" i="0" kern="1200" dirty="0" err="1">
                <a:solidFill>
                  <a:schemeClr val="tx1"/>
                </a:solidFill>
                <a:effectLst/>
                <a:latin typeface="+mn-lt"/>
                <a:ea typeface="+mn-ea"/>
                <a:cs typeface="+mn-cs"/>
              </a:rPr>
              <a:t>Ottoker</a:t>
            </a:r>
            <a:r>
              <a:rPr lang="en-US" sz="1200" b="0" i="0" kern="1200" dirty="0">
                <a:solidFill>
                  <a:schemeClr val="tx1"/>
                </a:solidFill>
                <a:effectLst/>
                <a:latin typeface="+mn-lt"/>
                <a:ea typeface="+mn-ea"/>
                <a:cs typeface="+mn-cs"/>
              </a:rPr>
              <a:t> II after their second crusade against the Prussians.  In the Middle Ages, </a:t>
            </a:r>
            <a:r>
              <a:rPr lang="en-US" sz="1200" b="0" i="0" kern="1200" dirty="0" err="1">
                <a:solidFill>
                  <a:schemeClr val="tx1"/>
                </a:solidFill>
                <a:effectLst/>
                <a:latin typeface="+mn-lt"/>
                <a:ea typeface="+mn-ea"/>
                <a:cs typeface="+mn-cs"/>
              </a:rPr>
              <a:t>Königsberg</a:t>
            </a:r>
            <a:r>
              <a:rPr lang="en-US" sz="1200" b="0" i="0" kern="1200" dirty="0">
                <a:solidFill>
                  <a:schemeClr val="tx1"/>
                </a:solidFill>
                <a:effectLst/>
                <a:latin typeface="+mn-lt"/>
                <a:ea typeface="+mn-ea"/>
                <a:cs typeface="+mn-cs"/>
              </a:rPr>
              <a:t> became a very important city and trading center with its location strategically positioned on the river.  Artwork from the eighteenth century shows </a:t>
            </a:r>
            <a:r>
              <a:rPr lang="en-US" sz="1200" b="0" i="0" kern="1200" dirty="0" err="1">
                <a:solidFill>
                  <a:schemeClr val="tx1"/>
                </a:solidFill>
                <a:effectLst/>
                <a:latin typeface="+mn-lt"/>
                <a:ea typeface="+mn-ea"/>
                <a:cs typeface="+mn-cs"/>
              </a:rPr>
              <a:t>Königsberg</a:t>
            </a:r>
            <a:r>
              <a:rPr lang="en-US" sz="1200" b="0" i="0" kern="1200" dirty="0">
                <a:solidFill>
                  <a:schemeClr val="tx1"/>
                </a:solidFill>
                <a:effectLst/>
                <a:latin typeface="+mn-lt"/>
                <a:ea typeface="+mn-ea"/>
                <a:cs typeface="+mn-cs"/>
              </a:rPr>
              <a:t> as a thriving city, where fleets of ships fill the Pregel, and their trade offers a comfortable lifestyle to both the local merchants and their families.  The healthy economy allowed the people of the city to build seven bridges across the river, most of which connected to the island of </a:t>
            </a:r>
            <a:r>
              <a:rPr lang="en-US" sz="1200" b="0" i="0" kern="1200" dirty="0" err="1">
                <a:solidFill>
                  <a:schemeClr val="tx1"/>
                </a:solidFill>
                <a:effectLst/>
                <a:latin typeface="+mn-lt"/>
                <a:ea typeface="+mn-ea"/>
                <a:cs typeface="+mn-cs"/>
              </a:rPr>
              <a:t>Kneiphof</a:t>
            </a:r>
            <a:r>
              <a:rPr lang="en-US" sz="1200" b="0" i="0" kern="1200" dirty="0">
                <a:solidFill>
                  <a:schemeClr val="tx1"/>
                </a:solidFill>
                <a:effectLst/>
                <a:latin typeface="+mn-lt"/>
                <a:ea typeface="+mn-ea"/>
                <a:cs typeface="+mn-cs"/>
              </a:rPr>
              <a:t>.</a:t>
            </a:r>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7</a:t>
            </a:fld>
            <a:endParaRPr lang="en-US"/>
          </a:p>
        </p:txBody>
      </p:sp>
    </p:spTree>
    <p:extLst>
      <p:ext uri="{BB962C8B-B14F-4D97-AF65-F5344CB8AC3E}">
        <p14:creationId xmlns:p14="http://schemas.microsoft.com/office/powerpoint/2010/main" val="35104833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49</a:t>
            </a:fld>
            <a:endParaRPr lang="en-US"/>
          </a:p>
        </p:txBody>
      </p:sp>
    </p:spTree>
    <p:extLst>
      <p:ext uri="{BB962C8B-B14F-4D97-AF65-F5344CB8AC3E}">
        <p14:creationId xmlns:p14="http://schemas.microsoft.com/office/powerpoint/2010/main" val="11153243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50</a:t>
            </a:fld>
            <a:endParaRPr lang="en-US"/>
          </a:p>
        </p:txBody>
      </p:sp>
    </p:spTree>
    <p:extLst>
      <p:ext uri="{BB962C8B-B14F-4D97-AF65-F5344CB8AC3E}">
        <p14:creationId xmlns:p14="http://schemas.microsoft.com/office/powerpoint/2010/main" val="34071543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51</a:t>
            </a:fld>
            <a:endParaRPr lang="en-US"/>
          </a:p>
        </p:txBody>
      </p:sp>
    </p:spTree>
    <p:extLst>
      <p:ext uri="{BB962C8B-B14F-4D97-AF65-F5344CB8AC3E}">
        <p14:creationId xmlns:p14="http://schemas.microsoft.com/office/powerpoint/2010/main" val="25677497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52</a:t>
            </a:fld>
            <a:endParaRPr lang="en-US"/>
          </a:p>
        </p:txBody>
      </p:sp>
    </p:spTree>
    <p:extLst>
      <p:ext uri="{BB962C8B-B14F-4D97-AF65-F5344CB8AC3E}">
        <p14:creationId xmlns:p14="http://schemas.microsoft.com/office/powerpoint/2010/main" val="17983818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53</a:t>
            </a:fld>
            <a:endParaRPr lang="en-US"/>
          </a:p>
        </p:txBody>
      </p:sp>
    </p:spTree>
    <p:extLst>
      <p:ext uri="{BB962C8B-B14F-4D97-AF65-F5344CB8AC3E}">
        <p14:creationId xmlns:p14="http://schemas.microsoft.com/office/powerpoint/2010/main" val="19596873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54</a:t>
            </a:fld>
            <a:endParaRPr lang="en-US"/>
          </a:p>
        </p:txBody>
      </p:sp>
    </p:spTree>
    <p:extLst>
      <p:ext uri="{BB962C8B-B14F-4D97-AF65-F5344CB8AC3E}">
        <p14:creationId xmlns:p14="http://schemas.microsoft.com/office/powerpoint/2010/main" val="21700667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Graphs are composed of </a:t>
            </a:r>
            <a:r>
              <a:rPr lang="en-US" sz="1200" i="1" baseline="0" dirty="0">
                <a:latin typeface="Segoe UI" panose="020B0502040204020203" pitchFamily="34" charset="0"/>
                <a:cs typeface="Segoe UI" panose="020B0502040204020203" pitchFamily="34" charset="0"/>
              </a:rPr>
              <a:t>vertices</a:t>
            </a:r>
            <a:r>
              <a:rPr lang="en-US" sz="1200" i="0" baseline="0" dirty="0">
                <a:latin typeface="Segoe UI" panose="020B0502040204020203" pitchFamily="34" charset="0"/>
                <a:cs typeface="Segoe UI" panose="020B0502040204020203" pitchFamily="34" charset="0"/>
              </a:rPr>
              <a:t> and </a:t>
            </a:r>
            <a:r>
              <a:rPr lang="en-US" sz="1200" i="1" baseline="0" dirty="0">
                <a:latin typeface="Segoe UI" panose="020B0502040204020203" pitchFamily="34" charset="0"/>
                <a:cs typeface="Segoe UI" panose="020B0502040204020203" pitchFamily="34" charset="0"/>
              </a:rPr>
              <a:t>edges</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Vertices represent specific objects such as a person, place, or event</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An edge is a relation between vertices.</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Both vertices and edges can have any number of properties</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Graphs are very useful to understand a wide range of datasets in different fields such as science and business.  Graph databases let you work with graphs naturally and efficiently, and they typically are NoSQL because of their ability to adjust quickly to new or updated schemas.</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Graphs allow you to work with data in a powerful way by leveraging graph traversals found in many use cases and patterns because they outperform traditional SQL and NoSQL databases by several order of magnitude.  Also, they open the door to querying in a natural way of speaking, such as “find the names of the students that attended the Chicago Bulls basketball exhibition game last summer.”</a:t>
            </a:r>
            <a:endParaRPr lang="en-US" sz="1200" i="1"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55</a:t>
            </a:fld>
            <a:endParaRPr lang="en-US"/>
          </a:p>
        </p:txBody>
      </p:sp>
    </p:spTree>
    <p:extLst>
      <p:ext uri="{BB962C8B-B14F-4D97-AF65-F5344CB8AC3E}">
        <p14:creationId xmlns:p14="http://schemas.microsoft.com/office/powerpoint/2010/main" val="34327266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Apache </a:t>
            </a:r>
            <a:r>
              <a:rPr lang="en-US" sz="1200" b="0" i="0" u="none" baseline="0" dirty="0" err="1">
                <a:latin typeface="Segoe UI" panose="020B0502040204020203" pitchFamily="34" charset="0"/>
                <a:cs typeface="Segoe UI" panose="020B0502040204020203" pitchFamily="34" charset="0"/>
              </a:rPr>
              <a:t>TinkerPop</a:t>
            </a:r>
            <a:r>
              <a:rPr lang="en-US" sz="1200" b="0" i="0" u="none" baseline="0" dirty="0">
                <a:latin typeface="Segoe UI" panose="020B0502040204020203" pitchFamily="34" charset="0"/>
                <a:cs typeface="Segoe UI" panose="020B0502040204020203" pitchFamily="34" charset="0"/>
              </a:rPr>
              <a:t> is an open source, vendor-agnostic, graph computing framework </a:t>
            </a:r>
            <a:r>
              <a:rPr lang="en-US" sz="1200" b="1" i="0" u="none" baseline="0" dirty="0">
                <a:latin typeface="Segoe UI" panose="020B0502040204020203" pitchFamily="34" charset="0"/>
                <a:cs typeface="Segoe UI" panose="020B0502040204020203" pitchFamily="34" charset="0"/>
              </a:rPr>
              <a:t>&lt;CLICK&gt;</a:t>
            </a:r>
            <a:r>
              <a:rPr lang="en-US" sz="1200" b="0" i="0" u="none" baseline="0" dirty="0">
                <a:latin typeface="Segoe UI" panose="020B0502040204020203" pitchFamily="34" charset="0"/>
                <a:cs typeface="Segoe UI" panose="020B0502040204020203" pitchFamily="34" charset="0"/>
              </a:rPr>
              <a:t> distributed under the commercial friendly Apache2 license.</a:t>
            </a:r>
          </a:p>
        </p:txBody>
      </p:sp>
      <p:sp>
        <p:nvSpPr>
          <p:cNvPr id="4" name="Slide Number Placeholder 3"/>
          <p:cNvSpPr>
            <a:spLocks noGrp="1"/>
          </p:cNvSpPr>
          <p:nvPr>
            <p:ph type="sldNum" sz="quarter" idx="5"/>
          </p:nvPr>
        </p:nvSpPr>
        <p:spPr/>
        <p:txBody>
          <a:bodyPr/>
          <a:lstStyle/>
          <a:p>
            <a:fld id="{A1CB3B61-0732-4964-A9F8-279EDDCEBB46}" type="slidenum">
              <a:rPr lang="en-US" smtClean="0"/>
              <a:t>57</a:t>
            </a:fld>
            <a:endParaRPr lang="en-US"/>
          </a:p>
        </p:txBody>
      </p:sp>
    </p:spTree>
    <p:extLst>
      <p:ext uri="{BB962C8B-B14F-4D97-AF65-F5344CB8AC3E}">
        <p14:creationId xmlns:p14="http://schemas.microsoft.com/office/powerpoint/2010/main" val="34519730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Apache </a:t>
            </a:r>
            <a:r>
              <a:rPr lang="en-US" sz="1200" b="0" i="0" u="none" baseline="0" dirty="0" err="1">
                <a:latin typeface="Segoe UI" panose="020B0502040204020203" pitchFamily="34" charset="0"/>
                <a:cs typeface="Segoe UI" panose="020B0502040204020203" pitchFamily="34" charset="0"/>
              </a:rPr>
              <a:t>TinkerPop</a:t>
            </a:r>
            <a:r>
              <a:rPr lang="en-US" sz="1200" b="0" i="0" u="none" baseline="0" dirty="0">
                <a:latin typeface="Segoe UI" panose="020B0502040204020203" pitchFamily="34" charset="0"/>
                <a:cs typeface="Segoe UI" panose="020B0502040204020203" pitchFamily="34" charset="0"/>
              </a:rPr>
              <a:t> is an open source, vendor-agnostic, graph computing framework </a:t>
            </a:r>
            <a:r>
              <a:rPr lang="en-US" sz="1200" b="1" i="0" u="none" baseline="0" dirty="0">
                <a:latin typeface="Segoe UI" panose="020B0502040204020203" pitchFamily="34" charset="0"/>
                <a:cs typeface="Segoe UI" panose="020B0502040204020203" pitchFamily="34" charset="0"/>
              </a:rPr>
              <a:t>&lt;CLICK&gt;</a:t>
            </a:r>
            <a:r>
              <a:rPr lang="en-US" sz="1200" b="0" i="0" u="none" baseline="0" dirty="0">
                <a:latin typeface="Segoe UI" panose="020B0502040204020203" pitchFamily="34" charset="0"/>
                <a:cs typeface="Segoe UI" panose="020B0502040204020203" pitchFamily="34" charset="0"/>
              </a:rPr>
              <a:t> distributed under the commercial friendly Apache2 license</a:t>
            </a:r>
          </a:p>
          <a:p>
            <a:endParaRPr lang="en-US" sz="1200" b="0" i="0" u="none" baseline="0" dirty="0">
              <a:latin typeface="Segoe UI" panose="020B0502040204020203" pitchFamily="34" charset="0"/>
              <a:cs typeface="Segoe UI" panose="020B0502040204020203" pitchFamily="34" charset="0"/>
            </a:endParaRPr>
          </a:p>
          <a:p>
            <a:r>
              <a:rPr lang="en-US" sz="1200" b="1" i="0" u="none" baseline="0" dirty="0">
                <a:latin typeface="Segoe UI" panose="020B0502040204020203" pitchFamily="34" charset="0"/>
                <a:cs typeface="Segoe UI" panose="020B0502040204020203" pitchFamily="34" charset="0"/>
              </a:rPr>
              <a:t>&lt;CLICK&gt; </a:t>
            </a:r>
            <a:r>
              <a:rPr lang="en-US" sz="1200" b="0" i="0" u="none" baseline="0" dirty="0">
                <a:latin typeface="Segoe UI" panose="020B0502040204020203" pitchFamily="34" charset="0"/>
                <a:cs typeface="Segoe UI" panose="020B0502040204020203" pitchFamily="34" charset="0"/>
              </a:rPr>
              <a:t>When a data system is </a:t>
            </a:r>
            <a:r>
              <a:rPr lang="en-US" sz="1200" b="0" i="0" u="none" baseline="0" dirty="0" err="1">
                <a:latin typeface="Segoe UI" panose="020B0502040204020203" pitchFamily="34" charset="0"/>
                <a:cs typeface="Segoe UI" panose="020B0502040204020203" pitchFamily="34" charset="0"/>
              </a:rPr>
              <a:t>TinkerPop</a:t>
            </a:r>
            <a:r>
              <a:rPr lang="en-US" sz="1200" b="0" i="0" u="none" baseline="0" dirty="0">
                <a:latin typeface="Segoe UI" panose="020B0502040204020203" pitchFamily="34" charset="0"/>
                <a:cs typeface="Segoe UI" panose="020B0502040204020203" pitchFamily="34" charset="0"/>
              </a:rPr>
              <a:t>-enabled, its users are able to model their domain as a graph and analyze that graph using the Gremlin graph traversal language.</a:t>
            </a:r>
          </a:p>
          <a:p>
            <a:endParaRPr lang="en-US" sz="1200" b="0" i="0" u="none" baseline="0" dirty="0">
              <a:latin typeface="Segoe UI" panose="020B0502040204020203" pitchFamily="34" charset="0"/>
              <a:cs typeface="Segoe UI" panose="020B0502040204020203" pitchFamily="34" charset="0"/>
            </a:endParaRPr>
          </a:p>
          <a:p>
            <a:r>
              <a:rPr lang="en-US" sz="1200" b="1" i="0" u="none" baseline="0" dirty="0">
                <a:latin typeface="Segoe UI" panose="020B0502040204020203" pitchFamily="34" charset="0"/>
                <a:cs typeface="Segoe UI" panose="020B0502040204020203" pitchFamily="34" charset="0"/>
              </a:rPr>
              <a:t>&lt;CLICK&gt; </a:t>
            </a:r>
            <a:r>
              <a:rPr lang="en-US" sz="1200" b="0" i="0" u="none" baseline="0" dirty="0">
                <a:latin typeface="Segoe UI" panose="020B0502040204020203" pitchFamily="34" charset="0"/>
                <a:cs typeface="Segoe UI" panose="020B0502040204020203" pitchFamily="34" charset="0"/>
              </a:rPr>
              <a:t>Furthermore, all </a:t>
            </a:r>
            <a:r>
              <a:rPr lang="en-US" sz="1200" b="0" i="0" u="none" baseline="0" dirty="0" err="1">
                <a:latin typeface="Segoe UI" panose="020B0502040204020203" pitchFamily="34" charset="0"/>
                <a:cs typeface="Segoe UI" panose="020B0502040204020203" pitchFamily="34" charset="0"/>
              </a:rPr>
              <a:t>TinkerPop</a:t>
            </a:r>
            <a:r>
              <a:rPr lang="en-US" sz="1200" b="0" i="0" u="none" baseline="0" dirty="0">
                <a:latin typeface="Segoe UI" panose="020B0502040204020203" pitchFamily="34" charset="0"/>
                <a:cs typeface="Segoe UI" panose="020B0502040204020203" pitchFamily="34" charset="0"/>
              </a:rPr>
              <a:t>-enabled systems integrate with one another allowing them to easily expand their offerings as well as allowing users to choose the appropriate graph technology for their application.  This allows for different needs to be addressed by different vendors.</a:t>
            </a:r>
          </a:p>
        </p:txBody>
      </p:sp>
      <p:sp>
        <p:nvSpPr>
          <p:cNvPr id="4" name="Slide Number Placeholder 3"/>
          <p:cNvSpPr>
            <a:spLocks noGrp="1"/>
          </p:cNvSpPr>
          <p:nvPr>
            <p:ph type="sldNum" sz="quarter" idx="5"/>
          </p:nvPr>
        </p:nvSpPr>
        <p:spPr/>
        <p:txBody>
          <a:bodyPr/>
          <a:lstStyle/>
          <a:p>
            <a:fld id="{A1CB3B61-0732-4964-A9F8-279EDDCEBB46}" type="slidenum">
              <a:rPr lang="en-US" smtClean="0"/>
              <a:t>58</a:t>
            </a:fld>
            <a:endParaRPr lang="en-US"/>
          </a:p>
        </p:txBody>
      </p:sp>
    </p:spTree>
    <p:extLst>
      <p:ext uri="{BB962C8B-B14F-4D97-AF65-F5344CB8AC3E}">
        <p14:creationId xmlns:p14="http://schemas.microsoft.com/office/powerpoint/2010/main" val="2810270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Apache </a:t>
            </a:r>
            <a:r>
              <a:rPr lang="en-US" sz="1200" b="0" i="0" u="none" baseline="0" dirty="0" err="1">
                <a:latin typeface="Segoe UI" panose="020B0502040204020203" pitchFamily="34" charset="0"/>
                <a:cs typeface="Segoe UI" panose="020B0502040204020203" pitchFamily="34" charset="0"/>
              </a:rPr>
              <a:t>TinkerPop</a:t>
            </a:r>
            <a:r>
              <a:rPr lang="en-US" sz="1200" b="0" i="0" u="none" baseline="0" dirty="0">
                <a:latin typeface="Segoe UI" panose="020B0502040204020203" pitchFamily="34" charset="0"/>
                <a:cs typeface="Segoe UI" panose="020B0502040204020203" pitchFamily="34" charset="0"/>
              </a:rPr>
              <a:t> is an open source, vendor-agnostic, graph computing framework </a:t>
            </a:r>
            <a:r>
              <a:rPr lang="en-US" sz="1200" b="1" i="0" u="none" baseline="0" dirty="0">
                <a:latin typeface="Segoe UI" panose="020B0502040204020203" pitchFamily="34" charset="0"/>
                <a:cs typeface="Segoe UI" panose="020B0502040204020203" pitchFamily="34" charset="0"/>
              </a:rPr>
              <a:t>&lt;CLICK&gt;</a:t>
            </a:r>
            <a:r>
              <a:rPr lang="en-US" sz="1200" b="0" i="0" u="none" baseline="0" dirty="0">
                <a:latin typeface="Segoe UI" panose="020B0502040204020203" pitchFamily="34" charset="0"/>
                <a:cs typeface="Segoe UI" panose="020B0502040204020203" pitchFamily="34" charset="0"/>
              </a:rPr>
              <a:t> distributed under the commercial friendly Apache2 license</a:t>
            </a:r>
          </a:p>
          <a:p>
            <a:endParaRPr lang="en-US" sz="1200" b="0" i="0" u="none" baseline="0" dirty="0">
              <a:latin typeface="Segoe UI" panose="020B0502040204020203" pitchFamily="34" charset="0"/>
              <a:cs typeface="Segoe UI" panose="020B0502040204020203" pitchFamily="34" charset="0"/>
            </a:endParaRPr>
          </a:p>
          <a:p>
            <a:r>
              <a:rPr lang="en-US" sz="1200" b="1" i="0" u="none" baseline="0" dirty="0">
                <a:latin typeface="Segoe UI" panose="020B0502040204020203" pitchFamily="34" charset="0"/>
                <a:cs typeface="Segoe UI" panose="020B0502040204020203" pitchFamily="34" charset="0"/>
              </a:rPr>
              <a:t>&lt;CLICK&gt; </a:t>
            </a:r>
            <a:r>
              <a:rPr lang="en-US" sz="1200" b="0" i="0" u="none" baseline="0" dirty="0">
                <a:latin typeface="Segoe UI" panose="020B0502040204020203" pitchFamily="34" charset="0"/>
                <a:cs typeface="Segoe UI" panose="020B0502040204020203" pitchFamily="34" charset="0"/>
              </a:rPr>
              <a:t>When a data system is </a:t>
            </a:r>
            <a:r>
              <a:rPr lang="en-US" sz="1200" b="0" i="0" u="none" baseline="0" dirty="0" err="1">
                <a:latin typeface="Segoe UI" panose="020B0502040204020203" pitchFamily="34" charset="0"/>
                <a:cs typeface="Segoe UI" panose="020B0502040204020203" pitchFamily="34" charset="0"/>
              </a:rPr>
              <a:t>TinkerPop</a:t>
            </a:r>
            <a:r>
              <a:rPr lang="en-US" sz="1200" b="0" i="0" u="none" baseline="0" dirty="0">
                <a:latin typeface="Segoe UI" panose="020B0502040204020203" pitchFamily="34" charset="0"/>
                <a:cs typeface="Segoe UI" panose="020B0502040204020203" pitchFamily="34" charset="0"/>
              </a:rPr>
              <a:t>-enabled, its users are able to model their domain as a graph and analyze that graph using the Gremlin graph traversal language.</a:t>
            </a:r>
          </a:p>
          <a:p>
            <a:endParaRPr lang="en-US" sz="1200" b="0" i="0" u="none" baseline="0" dirty="0">
              <a:latin typeface="Segoe UI" panose="020B0502040204020203" pitchFamily="34" charset="0"/>
              <a:cs typeface="Segoe UI" panose="020B0502040204020203" pitchFamily="34" charset="0"/>
            </a:endParaRPr>
          </a:p>
          <a:p>
            <a:r>
              <a:rPr lang="en-US" sz="1200" b="1" i="0" u="none" baseline="0" dirty="0">
                <a:latin typeface="Segoe UI" panose="020B0502040204020203" pitchFamily="34" charset="0"/>
                <a:cs typeface="Segoe UI" panose="020B0502040204020203" pitchFamily="34" charset="0"/>
              </a:rPr>
              <a:t>&lt;CLICK&gt; </a:t>
            </a:r>
            <a:r>
              <a:rPr lang="en-US" sz="1200" b="0" i="0" u="none" baseline="0" dirty="0">
                <a:latin typeface="Segoe UI" panose="020B0502040204020203" pitchFamily="34" charset="0"/>
                <a:cs typeface="Segoe UI" panose="020B0502040204020203" pitchFamily="34" charset="0"/>
              </a:rPr>
              <a:t>Furthermore, all </a:t>
            </a:r>
            <a:r>
              <a:rPr lang="en-US" sz="1200" b="0" i="0" u="none" baseline="0" dirty="0" err="1">
                <a:latin typeface="Segoe UI" panose="020B0502040204020203" pitchFamily="34" charset="0"/>
                <a:cs typeface="Segoe UI" panose="020B0502040204020203" pitchFamily="34" charset="0"/>
              </a:rPr>
              <a:t>TinkerPop</a:t>
            </a:r>
            <a:r>
              <a:rPr lang="en-US" sz="1200" b="0" i="0" u="none" baseline="0" dirty="0">
                <a:latin typeface="Segoe UI" panose="020B0502040204020203" pitchFamily="34" charset="0"/>
                <a:cs typeface="Segoe UI" panose="020B0502040204020203" pitchFamily="34" charset="0"/>
              </a:rPr>
              <a:t>-enabled systems integrate with one another allowing them to easily expand their offerings as well as allowing users to choose the appropriate graph technology for their application.  This allows for different needs to be addressed by different vendors.</a:t>
            </a:r>
          </a:p>
        </p:txBody>
      </p:sp>
      <p:sp>
        <p:nvSpPr>
          <p:cNvPr id="4" name="Slide Number Placeholder 3"/>
          <p:cNvSpPr>
            <a:spLocks noGrp="1"/>
          </p:cNvSpPr>
          <p:nvPr>
            <p:ph type="sldNum" sz="quarter" idx="5"/>
          </p:nvPr>
        </p:nvSpPr>
        <p:spPr/>
        <p:txBody>
          <a:bodyPr/>
          <a:lstStyle/>
          <a:p>
            <a:fld id="{A1CB3B61-0732-4964-A9F8-279EDDCEBB46}" type="slidenum">
              <a:rPr lang="en-US" smtClean="0"/>
              <a:t>59</a:t>
            </a:fld>
            <a:endParaRPr lang="en-US"/>
          </a:p>
        </p:txBody>
      </p:sp>
    </p:spTree>
    <p:extLst>
      <p:ext uri="{BB962C8B-B14F-4D97-AF65-F5344CB8AC3E}">
        <p14:creationId xmlns:p14="http://schemas.microsoft.com/office/powerpoint/2010/main" val="1858930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As the river flowed around </a:t>
            </a:r>
            <a:r>
              <a:rPr lang="en-US" sz="1200" b="0" i="0" kern="1200" dirty="0" err="1">
                <a:solidFill>
                  <a:schemeClr val="tx1"/>
                </a:solidFill>
                <a:effectLst/>
                <a:latin typeface="+mn-lt"/>
                <a:ea typeface="+mn-ea"/>
                <a:cs typeface="+mn-cs"/>
              </a:rPr>
              <a:t>Kneiphof</a:t>
            </a:r>
            <a:r>
              <a:rPr lang="en-US" sz="1200" b="0" i="0" kern="1200" dirty="0">
                <a:solidFill>
                  <a:schemeClr val="tx1"/>
                </a:solidFill>
                <a:effectLst/>
                <a:latin typeface="+mn-lt"/>
                <a:ea typeface="+mn-ea"/>
                <a:cs typeface="+mn-cs"/>
              </a:rPr>
              <a:t> and another island, it divided the city into four distinct regions.  According to lore, the citizens of </a:t>
            </a:r>
            <a:r>
              <a:rPr lang="en-US" sz="1200" b="0" i="0" kern="1200" dirty="0" err="1">
                <a:solidFill>
                  <a:schemeClr val="tx1"/>
                </a:solidFill>
                <a:effectLst/>
                <a:latin typeface="+mn-lt"/>
                <a:ea typeface="+mn-ea"/>
                <a:cs typeface="+mn-cs"/>
              </a:rPr>
              <a:t>Königsberg</a:t>
            </a:r>
            <a:r>
              <a:rPr lang="en-US" sz="1200" b="0" i="0" kern="1200" dirty="0">
                <a:solidFill>
                  <a:schemeClr val="tx1"/>
                </a:solidFill>
                <a:effectLst/>
                <a:latin typeface="+mn-lt"/>
                <a:ea typeface="+mn-ea"/>
                <a:cs typeface="+mn-cs"/>
              </a:rPr>
              <a:t> used to spend Sunday afternoons walking around their beautiful city.  While walking, the people of the city decided to create a game for themselves, their goal being to devise a way in which they could walk around the city, crossing each of the seven bridges only once.  Even though none of the citizens of </a:t>
            </a:r>
            <a:r>
              <a:rPr lang="en-US" sz="1200" b="0" i="0" kern="1200" dirty="0" err="1">
                <a:solidFill>
                  <a:schemeClr val="tx1"/>
                </a:solidFill>
                <a:effectLst/>
                <a:latin typeface="+mn-lt"/>
                <a:ea typeface="+mn-ea"/>
                <a:cs typeface="+mn-cs"/>
              </a:rPr>
              <a:t>Königsberg</a:t>
            </a:r>
            <a:r>
              <a:rPr lang="en-US" sz="1200" b="0" i="0" kern="1200" dirty="0">
                <a:solidFill>
                  <a:schemeClr val="tx1"/>
                </a:solidFill>
                <a:effectLst/>
                <a:latin typeface="+mn-lt"/>
                <a:ea typeface="+mn-ea"/>
                <a:cs typeface="+mn-cs"/>
              </a:rPr>
              <a:t> could invent a route that would allow them to cross each of the bridges only once, still they could not prove that it was impossible.</a:t>
            </a:r>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8</a:t>
            </a:fld>
            <a:endParaRPr lang="en-US"/>
          </a:p>
        </p:txBody>
      </p:sp>
    </p:spTree>
    <p:extLst>
      <p:ext uri="{BB962C8B-B14F-4D97-AF65-F5344CB8AC3E}">
        <p14:creationId xmlns:p14="http://schemas.microsoft.com/office/powerpoint/2010/main" val="30056144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The project includes the following components:</a:t>
            </a:r>
          </a:p>
          <a:p>
            <a:endParaRPr lang="en-US" sz="1200" b="0" i="0" u="none" baseline="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b="0" i="0" u="none" baseline="0" dirty="0">
                <a:latin typeface="Segoe UI" panose="020B0502040204020203" pitchFamily="34" charset="0"/>
                <a:cs typeface="Segoe UI" panose="020B0502040204020203" pitchFamily="34" charset="0"/>
              </a:rPr>
              <a:t>Gremlin – A graph traversal (query) language</a:t>
            </a:r>
          </a:p>
          <a:p>
            <a:pPr marL="171450" indent="-171450">
              <a:buFont typeface="Arial" panose="020B0604020202020204" pitchFamily="34" charset="0"/>
              <a:buChar char="•"/>
            </a:pPr>
            <a:r>
              <a:rPr lang="en-US" sz="1200" b="0" i="0" u="none" baseline="0" dirty="0">
                <a:latin typeface="Segoe UI" panose="020B0502040204020203" pitchFamily="34" charset="0"/>
                <a:cs typeface="Segoe UI" panose="020B0502040204020203" pitchFamily="34" charset="0"/>
              </a:rPr>
              <a:t>Gremlin Console – An interactive shell for working with local or remote graphs</a:t>
            </a:r>
          </a:p>
          <a:p>
            <a:pPr marL="171450" indent="-171450">
              <a:buFont typeface="Arial" panose="020B0604020202020204" pitchFamily="34" charset="0"/>
              <a:buChar char="•"/>
            </a:pPr>
            <a:r>
              <a:rPr lang="en-US" sz="1200" b="0" i="0" u="none" baseline="0" dirty="0">
                <a:latin typeface="Segoe UI" panose="020B0502040204020203" pitchFamily="34" charset="0"/>
                <a:cs typeface="Segoe UI" panose="020B0502040204020203" pitchFamily="34" charset="0"/>
              </a:rPr>
              <a:t>Gremlin Server – Allows hosting of graphs remotely via an HTTP/Web Sockets connection</a:t>
            </a:r>
          </a:p>
          <a:p>
            <a:pPr marL="171450" indent="-171450">
              <a:buFont typeface="Arial" panose="020B0604020202020204" pitchFamily="34" charset="0"/>
              <a:buChar char="•"/>
            </a:pPr>
            <a:r>
              <a:rPr lang="en-US" sz="1200" b="0" i="0" u="none" baseline="0" dirty="0" err="1">
                <a:latin typeface="Segoe UI" panose="020B0502040204020203" pitchFamily="34" charset="0"/>
                <a:cs typeface="Segoe UI" panose="020B0502040204020203" pitchFamily="34" charset="0"/>
              </a:rPr>
              <a:t>TinkerGraph</a:t>
            </a:r>
            <a:r>
              <a:rPr lang="en-US" sz="1200" b="0" i="0" u="none" baseline="0" dirty="0">
                <a:latin typeface="Segoe UI" panose="020B0502040204020203" pitchFamily="34" charset="0"/>
                <a:cs typeface="Segoe UI" panose="020B0502040204020203" pitchFamily="34" charset="0"/>
              </a:rPr>
              <a:t> – A small in-memory graph implementation that is great for learning</a:t>
            </a:r>
          </a:p>
          <a:p>
            <a:pPr marL="171450" indent="-171450">
              <a:buFont typeface="Arial" panose="020B0604020202020204" pitchFamily="34" charset="0"/>
              <a:buChar char="•"/>
            </a:pPr>
            <a:r>
              <a:rPr lang="en-US" sz="1200" b="0" i="0" u="none" baseline="0" dirty="0">
                <a:latin typeface="Segoe UI" panose="020B0502040204020203" pitchFamily="34" charset="0"/>
                <a:cs typeface="Segoe UI" panose="020B0502040204020203" pitchFamily="34" charset="0"/>
              </a:rPr>
              <a:t>Programming Interfaces – A set of programming interfaces written in Java</a:t>
            </a:r>
          </a:p>
          <a:p>
            <a:pPr marL="171450" indent="-171450">
              <a:buFont typeface="Arial" panose="020B0604020202020204" pitchFamily="34" charset="0"/>
              <a:buChar char="•"/>
            </a:pPr>
            <a:r>
              <a:rPr lang="en-US" sz="1200" b="0" i="0" u="none" baseline="0" dirty="0">
                <a:latin typeface="Segoe UI" panose="020B0502040204020203" pitchFamily="34" charset="0"/>
                <a:cs typeface="Segoe UI" panose="020B0502040204020203" pitchFamily="34" charset="0"/>
              </a:rPr>
              <a:t>Documentation – A user guide, a tutorial, and programming API documentation</a:t>
            </a:r>
          </a:p>
          <a:p>
            <a:pPr marL="171450" indent="-171450">
              <a:buFont typeface="Arial" panose="020B0604020202020204" pitchFamily="34" charset="0"/>
              <a:buChar char="•"/>
            </a:pPr>
            <a:r>
              <a:rPr lang="en-US" sz="1200" b="0" i="0" u="none" baseline="0" dirty="0">
                <a:latin typeface="Segoe UI" panose="020B0502040204020203" pitchFamily="34" charset="0"/>
                <a:cs typeface="Segoe UI" panose="020B0502040204020203" pitchFamily="34" charset="0"/>
              </a:rPr>
              <a:t>Useful Recipes – A set of examples or “recipes” showing how to perform common graph oriented tasks using Gremlin queries</a:t>
            </a:r>
          </a:p>
        </p:txBody>
      </p:sp>
      <p:sp>
        <p:nvSpPr>
          <p:cNvPr id="4" name="Slide Number Placeholder 3"/>
          <p:cNvSpPr>
            <a:spLocks noGrp="1"/>
          </p:cNvSpPr>
          <p:nvPr>
            <p:ph type="sldNum" sz="quarter" idx="5"/>
          </p:nvPr>
        </p:nvSpPr>
        <p:spPr/>
        <p:txBody>
          <a:bodyPr/>
          <a:lstStyle/>
          <a:p>
            <a:fld id="{A1CB3B61-0732-4964-A9F8-279EDDCEBB46}" type="slidenum">
              <a:rPr lang="en-US" smtClean="0"/>
              <a:t>60</a:t>
            </a:fld>
            <a:endParaRPr lang="en-US"/>
          </a:p>
        </p:txBody>
      </p:sp>
    </p:spTree>
    <p:extLst>
      <p:ext uri="{BB962C8B-B14F-4D97-AF65-F5344CB8AC3E}">
        <p14:creationId xmlns:p14="http://schemas.microsoft.com/office/powerpoint/2010/main" val="24786452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Gremlin is a graph traversal language and virtual machine developed by Apache </a:t>
            </a:r>
            <a:r>
              <a:rPr lang="en-US" sz="1200" b="0" i="0" u="none" baseline="0" dirty="0" err="1">
                <a:latin typeface="Segoe UI" panose="020B0502040204020203" pitchFamily="34" charset="0"/>
                <a:cs typeface="Segoe UI" panose="020B0502040204020203" pitchFamily="34" charset="0"/>
              </a:rPr>
              <a:t>TinkerPop</a:t>
            </a:r>
            <a:r>
              <a:rPr lang="en-US" sz="1200" b="0" i="0" u="none" baseline="0" dirty="0">
                <a:latin typeface="Segoe UI" panose="020B0502040204020203" pitchFamily="34" charset="0"/>
                <a:cs typeface="Segoe UI" panose="020B0502040204020203" pitchFamily="34" charset="0"/>
              </a:rPr>
              <a:t>.</a:t>
            </a:r>
          </a:p>
          <a:p>
            <a:endParaRPr lang="en-US" sz="1200" b="0" i="0"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Gremlin works for both OLTP-based graph databases as well as OLAP-based graph processors</a:t>
            </a:r>
          </a:p>
          <a:p>
            <a:endParaRPr lang="en-US" sz="1200" b="0" i="0"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OLTP – Online Transaction Processing; OLAP – Online analytical processing</a:t>
            </a:r>
          </a:p>
          <a:p>
            <a:endParaRPr lang="en-US" sz="1200" b="0" i="0"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Gremlin’s automata and functional language foundation enable Gremlin to naturally support imperative and declarative querying, host language agnosticism, user-defined domain specific languages, an extensible compiler/optimizer, single- and multi-machine execution modes, hybrid depth-and breadth-first evaluation, as well as Turing Completeness.</a:t>
            </a:r>
          </a:p>
        </p:txBody>
      </p:sp>
      <p:sp>
        <p:nvSpPr>
          <p:cNvPr id="4" name="Slide Number Placeholder 3"/>
          <p:cNvSpPr>
            <a:spLocks noGrp="1"/>
          </p:cNvSpPr>
          <p:nvPr>
            <p:ph type="sldNum" sz="quarter" idx="5"/>
          </p:nvPr>
        </p:nvSpPr>
        <p:spPr/>
        <p:txBody>
          <a:bodyPr/>
          <a:lstStyle/>
          <a:p>
            <a:fld id="{A1CB3B61-0732-4964-A9F8-279EDDCEBB46}" type="slidenum">
              <a:rPr lang="en-US" smtClean="0"/>
              <a:t>61</a:t>
            </a:fld>
            <a:endParaRPr lang="en-US"/>
          </a:p>
        </p:txBody>
      </p:sp>
    </p:spTree>
    <p:extLst>
      <p:ext uri="{BB962C8B-B14F-4D97-AF65-F5344CB8AC3E}">
        <p14:creationId xmlns:p14="http://schemas.microsoft.com/office/powerpoint/2010/main" val="4538422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Turnkey Global Distribution</a:t>
            </a:r>
          </a:p>
          <a:p>
            <a:pPr marL="171450" indent="-171450">
              <a:buFont typeface="Arial" panose="020B0604020202020204" pitchFamily="34" charset="0"/>
              <a:buChar char="•"/>
            </a:pPr>
            <a:r>
              <a:rPr lang="en-US" b="0" u="none" dirty="0"/>
              <a:t>Enables you to build highly responsive and highly available applications worldwide</a:t>
            </a:r>
          </a:p>
          <a:p>
            <a:pPr marL="171450" indent="-171450">
              <a:buFont typeface="Arial" panose="020B0604020202020204" pitchFamily="34" charset="0"/>
              <a:buChar char="•"/>
            </a:pPr>
            <a:r>
              <a:rPr lang="en-US" b="0" u="none" dirty="0"/>
              <a:t>Transparently replicates your data wherever your users are, so your users can interact with a replica of the data that is closest to them</a:t>
            </a:r>
          </a:p>
          <a:p>
            <a:pPr marL="171450" indent="-171450">
              <a:buFont typeface="Arial" panose="020B0604020202020204" pitchFamily="34" charset="0"/>
              <a:buChar char="•"/>
            </a:pPr>
            <a:r>
              <a:rPr lang="en-US" b="0" u="none" dirty="0"/>
              <a:t>Add or remove any of the Azure regions to your Cosmos account at any time, with a click of a button</a:t>
            </a:r>
          </a:p>
          <a:p>
            <a:pPr marL="171450" indent="-171450">
              <a:buFont typeface="Arial" panose="020B0604020202020204" pitchFamily="34" charset="0"/>
              <a:buChar char="•"/>
            </a:pPr>
            <a:r>
              <a:rPr lang="en-US" b="0" u="none" dirty="0"/>
              <a:t>Cosmos DB will seamlessly replicate your data to all the regions associated with your account while your application continues to be highly available, thanks to the </a:t>
            </a:r>
            <a:r>
              <a:rPr lang="en-US" b="0" i="1" u="none" dirty="0"/>
              <a:t>multi-homing</a:t>
            </a:r>
            <a:r>
              <a:rPr lang="en-US" b="0" i="0" u="none" dirty="0"/>
              <a:t> capabilities</a:t>
            </a:r>
          </a:p>
          <a:p>
            <a:pPr marL="0" indent="0">
              <a:buFont typeface="Arial" panose="020B0604020202020204" pitchFamily="34" charset="0"/>
              <a:buNone/>
            </a:pPr>
            <a:endParaRPr lang="en-US" b="0" i="0" u="none" dirty="0"/>
          </a:p>
          <a:p>
            <a:r>
              <a:rPr lang="en-US" b="1" u="sng" dirty="0"/>
              <a:t>Always On</a:t>
            </a:r>
            <a:endParaRPr lang="en-US" b="0" u="none" dirty="0"/>
          </a:p>
          <a:p>
            <a:pPr marL="171450" indent="-171450">
              <a:buFont typeface="Arial" panose="020B0604020202020204" pitchFamily="34" charset="0"/>
              <a:buChar char="•"/>
            </a:pPr>
            <a:r>
              <a:rPr lang="en-US" b="0" u="none" dirty="0"/>
              <a:t>By virtue of deep integration with Azure infrastructure and transparent multi-master replication, Cosmos DB provides 99.999% high availability for both reads and writes.</a:t>
            </a:r>
          </a:p>
          <a:p>
            <a:pPr marL="171450" indent="-171450">
              <a:buFont typeface="Arial" panose="020B0604020202020204" pitchFamily="34" charset="0"/>
              <a:buChar char="•"/>
            </a:pPr>
            <a:r>
              <a:rPr lang="en-US" b="0" u="none" dirty="0"/>
              <a:t>Provides you the ability to programmatically or via Portal invoke the regional failover of your Cosmos account</a:t>
            </a:r>
          </a:p>
          <a:p>
            <a:pPr marL="171450" indent="-171450">
              <a:buFont typeface="Arial" panose="020B0604020202020204" pitchFamily="34" charset="0"/>
              <a:buChar char="•"/>
            </a:pPr>
            <a:r>
              <a:rPr lang="en-US" b="0" u="none" dirty="0"/>
              <a:t>Helps ensure that your application is designed to failover in the case of regional disaster</a:t>
            </a:r>
          </a:p>
          <a:p>
            <a:pPr marL="0" indent="0">
              <a:buFont typeface="Arial" panose="020B0604020202020204" pitchFamily="34" charset="0"/>
              <a:buNone/>
            </a:pPr>
            <a:endParaRPr lang="en-US" b="0" i="0" u="none" dirty="0"/>
          </a:p>
        </p:txBody>
      </p:sp>
      <p:sp>
        <p:nvSpPr>
          <p:cNvPr id="4" name="Slide Number Placeholder 3"/>
          <p:cNvSpPr>
            <a:spLocks noGrp="1"/>
          </p:cNvSpPr>
          <p:nvPr>
            <p:ph type="sldNum" sz="quarter" idx="5"/>
          </p:nvPr>
        </p:nvSpPr>
        <p:spPr/>
        <p:txBody>
          <a:bodyPr/>
          <a:lstStyle/>
          <a:p>
            <a:fld id="{90829BB6-86E2-44EE-BD25-C50BC2839449}" type="slidenum">
              <a:rPr lang="en-US" smtClean="0"/>
              <a:t>63</a:t>
            </a:fld>
            <a:endParaRPr lang="en-US"/>
          </a:p>
        </p:txBody>
      </p:sp>
    </p:spTree>
    <p:extLst>
      <p:ext uri="{BB962C8B-B14F-4D97-AF65-F5344CB8AC3E}">
        <p14:creationId xmlns:p14="http://schemas.microsoft.com/office/powerpoint/2010/main" val="12374130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a:t>
            </a:r>
            <a:r>
              <a:rPr lang="en-US" sz="1200" b="1" dirty="0"/>
              <a:t>Elastic scale out of storage &amp; throughput</a:t>
            </a:r>
          </a:p>
          <a:p>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64</a:t>
            </a:fld>
            <a:endParaRPr lang="en-US"/>
          </a:p>
        </p:txBody>
      </p:sp>
    </p:spTree>
    <p:extLst>
      <p:ext uri="{BB962C8B-B14F-4D97-AF65-F5344CB8AC3E}">
        <p14:creationId xmlns:p14="http://schemas.microsoft.com/office/powerpoint/2010/main" val="17631174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Elastic scalability of throughput and storage, worldwide</a:t>
            </a:r>
            <a:endParaRPr lang="en-US" b="0" u="none" dirty="0"/>
          </a:p>
          <a:p>
            <a:pPr marL="171450" indent="-171450">
              <a:buFont typeface="Arial" panose="020B0604020202020204" pitchFamily="34" charset="0"/>
              <a:buChar char="•"/>
            </a:pPr>
            <a:r>
              <a:rPr lang="en-US" b="0" u="none" dirty="0"/>
              <a:t>Designed with transparent horizontal partitioning and multi-master replication</a:t>
            </a:r>
          </a:p>
          <a:p>
            <a:pPr marL="171450" indent="-171450">
              <a:buFont typeface="Arial" panose="020B0604020202020204" pitchFamily="34" charset="0"/>
              <a:buChar char="•"/>
            </a:pPr>
            <a:r>
              <a:rPr lang="en-US" b="0" u="none" dirty="0"/>
              <a:t>Offers unprecedent elastic scalability for your writes and reads, all around the globe</a:t>
            </a:r>
          </a:p>
          <a:p>
            <a:pPr marL="171450" indent="-171450">
              <a:buFont typeface="Arial" panose="020B0604020202020204" pitchFamily="34" charset="0"/>
              <a:buChar char="•"/>
            </a:pPr>
            <a:r>
              <a:rPr lang="en-US" b="0" u="none" dirty="0"/>
              <a:t>Elastically scale up from thousands to hundreds of millions of requests per second around the global with a single API call and pay only for the throughput (and storage) you need</a:t>
            </a:r>
          </a:p>
          <a:p>
            <a:pPr marL="171450" indent="-171450">
              <a:buFont typeface="Arial" panose="020B0604020202020204" pitchFamily="34" charset="0"/>
              <a:buChar char="•"/>
            </a:pPr>
            <a:r>
              <a:rPr lang="en-US" b="0" u="none" dirty="0"/>
              <a:t>Helps you deal with unexpected spikes in your workloads without having to over-provision for the peak</a:t>
            </a:r>
            <a:endParaRPr lang="en-US" b="1" u="sng" dirty="0"/>
          </a:p>
        </p:txBody>
      </p:sp>
      <p:sp>
        <p:nvSpPr>
          <p:cNvPr id="4" name="Slide Number Placeholder 3"/>
          <p:cNvSpPr>
            <a:spLocks noGrp="1"/>
          </p:cNvSpPr>
          <p:nvPr>
            <p:ph type="sldNum" sz="quarter" idx="5"/>
          </p:nvPr>
        </p:nvSpPr>
        <p:spPr/>
        <p:txBody>
          <a:bodyPr/>
          <a:lstStyle/>
          <a:p>
            <a:fld id="{90829BB6-86E2-44EE-BD25-C50BC2839449}" type="slidenum">
              <a:rPr lang="en-US" smtClean="0"/>
              <a:t>65</a:t>
            </a:fld>
            <a:endParaRPr lang="en-US"/>
          </a:p>
        </p:txBody>
      </p:sp>
    </p:spTree>
    <p:extLst>
      <p:ext uri="{BB962C8B-B14F-4D97-AF65-F5344CB8AC3E}">
        <p14:creationId xmlns:p14="http://schemas.microsoft.com/office/powerpoint/2010/main" val="2863991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NEXT: </a:t>
            </a:r>
            <a:r>
              <a:rPr lang="en-US" sz="1200" b="1" dirty="0"/>
              <a:t>Guaranteed low latency at the 99</a:t>
            </a:r>
            <a:r>
              <a:rPr lang="en-US" sz="1200" b="1" baseline="30000" dirty="0"/>
              <a:t>th</a:t>
            </a:r>
            <a:r>
              <a:rPr lang="en-US" sz="1200" b="1" dirty="0"/>
              <a:t> percentile</a:t>
            </a:r>
          </a:p>
          <a:p>
            <a:endParaRPr lang="en-US" b="0" u="none" dirty="0"/>
          </a:p>
        </p:txBody>
      </p:sp>
      <p:sp>
        <p:nvSpPr>
          <p:cNvPr id="4" name="Slide Number Placeholder 3"/>
          <p:cNvSpPr>
            <a:spLocks noGrp="1"/>
          </p:cNvSpPr>
          <p:nvPr>
            <p:ph type="sldNum" sz="quarter" idx="5"/>
          </p:nvPr>
        </p:nvSpPr>
        <p:spPr/>
        <p:txBody>
          <a:bodyPr/>
          <a:lstStyle/>
          <a:p>
            <a:fld id="{90829BB6-86E2-44EE-BD25-C50BC2839449}" type="slidenum">
              <a:rPr lang="en-US" smtClean="0"/>
              <a:t>66</a:t>
            </a:fld>
            <a:endParaRPr lang="en-US"/>
          </a:p>
        </p:txBody>
      </p:sp>
    </p:spTree>
    <p:extLst>
      <p:ext uri="{BB962C8B-B14F-4D97-AF65-F5344CB8AC3E}">
        <p14:creationId xmlns:p14="http://schemas.microsoft.com/office/powerpoint/2010/main" val="12904430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Guaranteed low latency at 99</a:t>
            </a:r>
            <a:r>
              <a:rPr lang="en-US" b="1" u="sng" baseline="30000" dirty="0"/>
              <a:t>th</a:t>
            </a:r>
            <a:r>
              <a:rPr lang="en-US" b="1" u="sng" dirty="0"/>
              <a:t> percentile, worldwide</a:t>
            </a:r>
            <a:endParaRPr lang="en-US" b="0" u="none" dirty="0"/>
          </a:p>
          <a:p>
            <a:pPr marL="171450" indent="-171450">
              <a:buFont typeface="Arial" panose="020B0604020202020204" pitchFamily="34" charset="0"/>
              <a:buChar char="•"/>
            </a:pPr>
            <a:r>
              <a:rPr lang="en-US" b="0" u="none" dirty="0"/>
              <a:t>Using Cosmos DB, you can build highly responsive, planet scale applications</a:t>
            </a:r>
          </a:p>
          <a:p>
            <a:pPr marL="171450" indent="-171450">
              <a:buFont typeface="Arial" panose="020B0604020202020204" pitchFamily="34" charset="0"/>
              <a:buChar char="•"/>
            </a:pPr>
            <a:r>
              <a:rPr lang="en-US" b="0" u="none" dirty="0"/>
              <a:t>With its novel multi-master replication protocol and latch free and write-optimized database engine, Cosmos guarantees less than 10-ms latencies for both, reads (indexed) and writes at 99</a:t>
            </a:r>
            <a:r>
              <a:rPr lang="en-US" b="0" u="none" baseline="30000" dirty="0"/>
              <a:t>th</a:t>
            </a:r>
            <a:r>
              <a:rPr lang="en-US" b="0" u="none" dirty="0"/>
              <a:t> percentile, all around the world</a:t>
            </a:r>
          </a:p>
          <a:p>
            <a:pPr marL="171450" indent="-171450">
              <a:buFont typeface="Arial" panose="020B0604020202020204" pitchFamily="34" charset="0"/>
              <a:buChar char="•"/>
            </a:pPr>
            <a:r>
              <a:rPr lang="en-US" b="0" u="none" dirty="0"/>
              <a:t>Capability ensures sustained ingestion of data and blazing-fast queries for highly responsive apps</a:t>
            </a:r>
            <a:endParaRPr lang="en-US" b="1" u="sng" dirty="0"/>
          </a:p>
          <a:p>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67</a:t>
            </a:fld>
            <a:endParaRPr lang="en-US"/>
          </a:p>
        </p:txBody>
      </p:sp>
    </p:spTree>
    <p:extLst>
      <p:ext uri="{BB962C8B-B14F-4D97-AF65-F5344CB8AC3E}">
        <p14:creationId xmlns:p14="http://schemas.microsoft.com/office/powerpoint/2010/main" val="36356651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a:t>
            </a:r>
            <a:r>
              <a:rPr lang="en-US" sz="1200" b="1" dirty="0"/>
              <a:t>Five well-defined consistency models</a:t>
            </a:r>
          </a:p>
        </p:txBody>
      </p:sp>
      <p:sp>
        <p:nvSpPr>
          <p:cNvPr id="4" name="Slide Number Placeholder 3"/>
          <p:cNvSpPr>
            <a:spLocks noGrp="1"/>
          </p:cNvSpPr>
          <p:nvPr>
            <p:ph type="sldNum" sz="quarter" idx="5"/>
          </p:nvPr>
        </p:nvSpPr>
        <p:spPr/>
        <p:txBody>
          <a:bodyPr/>
          <a:lstStyle/>
          <a:p>
            <a:fld id="{90829BB6-86E2-44EE-BD25-C50BC2839449}" type="slidenum">
              <a:rPr lang="en-US" smtClean="0"/>
              <a:t>68</a:t>
            </a:fld>
            <a:endParaRPr lang="en-US"/>
          </a:p>
        </p:txBody>
      </p:sp>
    </p:spTree>
    <p:extLst>
      <p:ext uri="{BB962C8B-B14F-4D97-AF65-F5344CB8AC3E}">
        <p14:creationId xmlns:p14="http://schemas.microsoft.com/office/powerpoint/2010/main" val="8290322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Strong; Bounded Staleness; Session; Consistent Prefix; Eventual</a:t>
            </a:r>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69</a:t>
            </a:fld>
            <a:endParaRPr lang="en-US"/>
          </a:p>
        </p:txBody>
      </p:sp>
    </p:spTree>
    <p:extLst>
      <p:ext uri="{BB962C8B-B14F-4D97-AF65-F5344CB8AC3E}">
        <p14:creationId xmlns:p14="http://schemas.microsoft.com/office/powerpoint/2010/main" val="6479536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Industry Leading Comprehensive SLAs</a:t>
            </a:r>
            <a:endParaRPr lang="en-US" b="0" u="none" dirty="0"/>
          </a:p>
          <a:p>
            <a:pPr marL="171450" indent="-171450">
              <a:buFont typeface="Arial" panose="020B0604020202020204" pitchFamily="34" charset="0"/>
              <a:buChar char="•"/>
            </a:pPr>
            <a:r>
              <a:rPr lang="en-US" b="0" u="none" dirty="0"/>
              <a:t>First and only service to offer industry-leading comprehensive SLAs encompassing 5-nine availability, read and write latency at the 99</a:t>
            </a:r>
            <a:r>
              <a:rPr lang="en-US" b="0" u="none" baseline="30000" dirty="0"/>
              <a:t>th</a:t>
            </a:r>
            <a:r>
              <a:rPr lang="en-US" b="0" u="none" dirty="0"/>
              <a:t> percentile, guaranteed throughput, and consistency.</a:t>
            </a:r>
            <a:endParaRPr lang="en-US" b="1" u="sng" dirty="0"/>
          </a:p>
        </p:txBody>
      </p:sp>
      <p:sp>
        <p:nvSpPr>
          <p:cNvPr id="4" name="Slide Number Placeholder 3"/>
          <p:cNvSpPr>
            <a:spLocks noGrp="1"/>
          </p:cNvSpPr>
          <p:nvPr>
            <p:ph type="sldNum" sz="quarter" idx="5"/>
          </p:nvPr>
        </p:nvSpPr>
        <p:spPr/>
        <p:txBody>
          <a:bodyPr/>
          <a:lstStyle/>
          <a:p>
            <a:fld id="{90829BB6-86E2-44EE-BD25-C50BC2839449}" type="slidenum">
              <a:rPr lang="en-US" smtClean="0"/>
              <a:t>70</a:t>
            </a:fld>
            <a:endParaRPr lang="en-US"/>
          </a:p>
        </p:txBody>
      </p:sp>
    </p:spTree>
    <p:extLst>
      <p:ext uri="{BB962C8B-B14F-4D97-AF65-F5344CB8AC3E}">
        <p14:creationId xmlns:p14="http://schemas.microsoft.com/office/powerpoint/2010/main" val="3401384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Lucky for them, </a:t>
            </a:r>
            <a:r>
              <a:rPr lang="en-US" sz="1200" b="0" i="0" kern="1200" dirty="0" err="1">
                <a:solidFill>
                  <a:schemeClr val="tx1"/>
                </a:solidFill>
                <a:effectLst/>
                <a:latin typeface="+mn-lt"/>
                <a:ea typeface="+mn-ea"/>
                <a:cs typeface="+mn-cs"/>
              </a:rPr>
              <a:t>Königsberg</a:t>
            </a:r>
            <a:r>
              <a:rPr lang="en-US" sz="1200" b="0" i="0" kern="1200" dirty="0">
                <a:solidFill>
                  <a:schemeClr val="tx1"/>
                </a:solidFill>
                <a:effectLst/>
                <a:latin typeface="+mn-lt"/>
                <a:ea typeface="+mn-ea"/>
                <a:cs typeface="+mn-cs"/>
              </a:rPr>
              <a:t> was not too far from St. Petersburg, home of the famous mathematician Leonard Euler.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Euler was a very prolific mathematician who published more than 500 books and papers during his lifetime.  In 1775 alone, he wrote an average of one mathematical paper per week, and during his lifetime he wrote on not just mathematics but also mechanics, optics, astronomy, navigation, and hydrodynamics.  He is so well respected, that he was depicted on the Swiss 10 Franc bill.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mayor wrote to Euler to ask for help, but originally Euler refused saying that this was a trivial problem not requiring a mathematician to solve.</a:t>
            </a:r>
          </a:p>
        </p:txBody>
      </p:sp>
      <p:sp>
        <p:nvSpPr>
          <p:cNvPr id="4" name="Slide Number Placeholder 3"/>
          <p:cNvSpPr>
            <a:spLocks noGrp="1"/>
          </p:cNvSpPr>
          <p:nvPr>
            <p:ph type="sldNum" sz="quarter" idx="5"/>
          </p:nvPr>
        </p:nvSpPr>
        <p:spPr/>
        <p:txBody>
          <a:bodyPr/>
          <a:lstStyle/>
          <a:p>
            <a:fld id="{A1CB3B61-0732-4964-A9F8-279EDDCEBB46}" type="slidenum">
              <a:rPr lang="en-US" smtClean="0"/>
              <a:t>9</a:t>
            </a:fld>
            <a:endParaRPr lang="en-US"/>
          </a:p>
        </p:txBody>
      </p:sp>
    </p:spTree>
    <p:extLst>
      <p:ext uri="{BB962C8B-B14F-4D97-AF65-F5344CB8AC3E}">
        <p14:creationId xmlns:p14="http://schemas.microsoft.com/office/powerpoint/2010/main" val="5768180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1" u="sng" dirty="0"/>
          </a:p>
        </p:txBody>
      </p:sp>
      <p:sp>
        <p:nvSpPr>
          <p:cNvPr id="4" name="Slide Number Placeholder 3"/>
          <p:cNvSpPr>
            <a:spLocks noGrp="1"/>
          </p:cNvSpPr>
          <p:nvPr>
            <p:ph type="sldNum" sz="quarter" idx="5"/>
          </p:nvPr>
        </p:nvSpPr>
        <p:spPr/>
        <p:txBody>
          <a:bodyPr/>
          <a:lstStyle/>
          <a:p>
            <a:fld id="{90829BB6-86E2-44EE-BD25-C50BC2839449}" type="slidenum">
              <a:rPr lang="en-US" smtClean="0"/>
              <a:t>71</a:t>
            </a:fld>
            <a:endParaRPr lang="en-US"/>
          </a:p>
        </p:txBody>
      </p:sp>
    </p:spTree>
    <p:extLst>
      <p:ext uri="{BB962C8B-B14F-4D97-AF65-F5344CB8AC3E}">
        <p14:creationId xmlns:p14="http://schemas.microsoft.com/office/powerpoint/2010/main" val="5094173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Battle tested database service</a:t>
            </a:r>
            <a:endParaRPr lang="en-US" b="0" u="none" dirty="0"/>
          </a:p>
          <a:p>
            <a:pPr marL="171450" indent="-171450">
              <a:buFont typeface="Arial" panose="020B0604020202020204" pitchFamily="34" charset="0"/>
              <a:buChar char="•"/>
            </a:pPr>
            <a:r>
              <a:rPr lang="en-US" b="0" u="none" dirty="0"/>
              <a:t>Cosmos DB is a foundational service in Azure</a:t>
            </a:r>
          </a:p>
          <a:p>
            <a:pPr marL="171450" indent="-171450">
              <a:buFont typeface="Arial" panose="020B0604020202020204" pitchFamily="34" charset="0"/>
              <a:buChar char="•"/>
            </a:pPr>
            <a:r>
              <a:rPr lang="en-US" b="0" u="none" dirty="0"/>
              <a:t>For nearly a decade, Cosmos DB has been used by many of Microsoft’s products for mission critical applications at global scale</a:t>
            </a:r>
          </a:p>
          <a:p>
            <a:pPr marL="628650" lvl="1" indent="-171450">
              <a:buFont typeface="Arial" panose="020B0604020202020204" pitchFamily="34" charset="0"/>
              <a:buChar char="•"/>
            </a:pPr>
            <a:r>
              <a:rPr lang="en-US" b="0" u="none" dirty="0"/>
              <a:t>Skype, Xbox, Office 365, Azure, and many others</a:t>
            </a:r>
          </a:p>
          <a:p>
            <a:pPr marL="171450" lvl="0" indent="-171450">
              <a:buFont typeface="Arial" panose="020B0604020202020204" pitchFamily="34" charset="0"/>
              <a:buChar char="•"/>
            </a:pPr>
            <a:r>
              <a:rPr lang="en-US" b="0" u="none" dirty="0"/>
              <a:t>One of the fastest growing services on Azure</a:t>
            </a:r>
          </a:p>
          <a:p>
            <a:pPr marL="0" indent="0">
              <a:buFont typeface="Arial" panose="020B0604020202020204" pitchFamily="34" charset="0"/>
              <a:buNone/>
            </a:pPr>
            <a:endParaRPr lang="en-US" b="1" u="sng" dirty="0"/>
          </a:p>
        </p:txBody>
      </p:sp>
      <p:sp>
        <p:nvSpPr>
          <p:cNvPr id="4" name="Slide Number Placeholder 3"/>
          <p:cNvSpPr>
            <a:spLocks noGrp="1"/>
          </p:cNvSpPr>
          <p:nvPr>
            <p:ph type="sldNum" sz="quarter" idx="5"/>
          </p:nvPr>
        </p:nvSpPr>
        <p:spPr/>
        <p:txBody>
          <a:bodyPr/>
          <a:lstStyle/>
          <a:p>
            <a:fld id="{90829BB6-86E2-44EE-BD25-C50BC2839449}" type="slidenum">
              <a:rPr lang="en-US" smtClean="0"/>
              <a:t>72</a:t>
            </a:fld>
            <a:endParaRPr lang="en-US"/>
          </a:p>
        </p:txBody>
      </p:sp>
    </p:spTree>
    <p:extLst>
      <p:ext uri="{BB962C8B-B14F-4D97-AF65-F5344CB8AC3E}">
        <p14:creationId xmlns:p14="http://schemas.microsoft.com/office/powerpoint/2010/main" val="22985542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1" u="sng" dirty="0"/>
          </a:p>
        </p:txBody>
      </p:sp>
      <p:sp>
        <p:nvSpPr>
          <p:cNvPr id="4" name="Slide Number Placeholder 3"/>
          <p:cNvSpPr>
            <a:spLocks noGrp="1"/>
          </p:cNvSpPr>
          <p:nvPr>
            <p:ph type="sldNum" sz="quarter" idx="5"/>
          </p:nvPr>
        </p:nvSpPr>
        <p:spPr/>
        <p:txBody>
          <a:bodyPr/>
          <a:lstStyle/>
          <a:p>
            <a:fld id="{90829BB6-86E2-44EE-BD25-C50BC2839449}" type="slidenum">
              <a:rPr lang="en-US" smtClean="0"/>
              <a:t>73</a:t>
            </a:fld>
            <a:endParaRPr lang="en-US"/>
          </a:p>
        </p:txBody>
      </p:sp>
    </p:spTree>
    <p:extLst>
      <p:ext uri="{BB962C8B-B14F-4D97-AF65-F5344CB8AC3E}">
        <p14:creationId xmlns:p14="http://schemas.microsoft.com/office/powerpoint/2010/main" val="13210053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u="sng" dirty="0"/>
              <a:t>Ubiquitous regional presence</a:t>
            </a:r>
            <a:endParaRPr lang="en-US" b="0" u="none" dirty="0"/>
          </a:p>
          <a:p>
            <a:pPr marL="171450" lvl="0" indent="-171450">
              <a:buFont typeface="Arial" panose="020B0604020202020204" pitchFamily="34" charset="0"/>
              <a:buChar char="•"/>
            </a:pPr>
            <a:r>
              <a:rPr lang="en-US" b="0" u="none" dirty="0"/>
              <a:t>Azure public cloud</a:t>
            </a:r>
          </a:p>
          <a:p>
            <a:pPr marL="171450" lvl="0" indent="-171450">
              <a:buFont typeface="Arial" panose="020B0604020202020204" pitchFamily="34" charset="0"/>
              <a:buChar char="•"/>
            </a:pPr>
            <a:r>
              <a:rPr lang="en-US" b="0" u="none" dirty="0"/>
              <a:t>Azure China 21Vianet (one of China’s largest internet providers)</a:t>
            </a:r>
          </a:p>
          <a:p>
            <a:pPr marL="171450" lvl="0" indent="-171450">
              <a:buFont typeface="Arial" panose="020B0604020202020204" pitchFamily="34" charset="0"/>
              <a:buChar char="•"/>
            </a:pPr>
            <a:r>
              <a:rPr lang="en-US" b="0" u="none" dirty="0"/>
              <a:t>Azure Germany (data remains in country)</a:t>
            </a:r>
          </a:p>
          <a:p>
            <a:pPr marL="171450" lvl="0" indent="-171450">
              <a:buFont typeface="Arial" panose="020B0604020202020204" pitchFamily="34" charset="0"/>
              <a:buChar char="•"/>
            </a:pPr>
            <a:r>
              <a:rPr lang="en-US" b="0" u="none" dirty="0"/>
              <a:t>Azure Government (4 regions)</a:t>
            </a:r>
          </a:p>
          <a:p>
            <a:pPr marL="171450" lvl="0" indent="-171450">
              <a:buFont typeface="Arial" panose="020B0604020202020204" pitchFamily="34" charset="0"/>
              <a:buChar char="•"/>
            </a:pPr>
            <a:r>
              <a:rPr lang="en-US" b="0" u="none" dirty="0"/>
              <a:t>Azure Government for Department of Defense (2 regions)</a:t>
            </a:r>
          </a:p>
        </p:txBody>
      </p:sp>
      <p:sp>
        <p:nvSpPr>
          <p:cNvPr id="4" name="Slide Number Placeholder 3"/>
          <p:cNvSpPr>
            <a:spLocks noGrp="1"/>
          </p:cNvSpPr>
          <p:nvPr>
            <p:ph type="sldNum" sz="quarter" idx="5"/>
          </p:nvPr>
        </p:nvSpPr>
        <p:spPr/>
        <p:txBody>
          <a:bodyPr/>
          <a:lstStyle/>
          <a:p>
            <a:fld id="{90829BB6-86E2-44EE-BD25-C50BC2839449}" type="slidenum">
              <a:rPr lang="en-US" smtClean="0"/>
              <a:t>74</a:t>
            </a:fld>
            <a:endParaRPr lang="en-US"/>
          </a:p>
        </p:txBody>
      </p:sp>
    </p:spTree>
    <p:extLst>
      <p:ext uri="{BB962C8B-B14F-4D97-AF65-F5344CB8AC3E}">
        <p14:creationId xmlns:p14="http://schemas.microsoft.com/office/powerpoint/2010/main" val="38453795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u="sng" dirty="0"/>
              <a:t>Secure by default and enterprise ready</a:t>
            </a:r>
            <a:endParaRPr lang="en-US" b="0" u="none" dirty="0"/>
          </a:p>
          <a:p>
            <a:pPr marL="171450" lvl="0" indent="-171450">
              <a:buFont typeface="Arial" panose="020B0604020202020204" pitchFamily="34" charset="0"/>
              <a:buChar char="•"/>
            </a:pPr>
            <a:r>
              <a:rPr lang="en-US" b="0" u="none" dirty="0"/>
              <a:t>Certified for a wide array of compliance standards</a:t>
            </a:r>
          </a:p>
          <a:p>
            <a:pPr marL="628650" lvl="1" indent="-171450">
              <a:buFont typeface="Arial" panose="020B0604020202020204" pitchFamily="34" charset="0"/>
              <a:buChar char="•"/>
            </a:pPr>
            <a:r>
              <a:rPr lang="en-US" b="0" u="none" dirty="0"/>
              <a:t>CSA STAR Certification\CSA STAR Attestation</a:t>
            </a:r>
          </a:p>
          <a:p>
            <a:pPr marL="628650" lvl="1" indent="-171450">
              <a:buFont typeface="Arial" panose="020B0604020202020204" pitchFamily="34" charset="0"/>
              <a:buChar char="•"/>
            </a:pPr>
            <a:r>
              <a:rPr lang="en-US" b="0" u="none" dirty="0"/>
              <a:t>ISO 20000-1:2011, 22301:2012, 27001:2013, 27017:2015, 27018:2014</a:t>
            </a:r>
          </a:p>
          <a:p>
            <a:pPr marL="628650" lvl="1" indent="-171450">
              <a:buFont typeface="Arial" panose="020B0604020202020204" pitchFamily="34" charset="0"/>
              <a:buChar char="•"/>
            </a:pPr>
            <a:r>
              <a:rPr lang="en-US" b="0" u="none" dirty="0"/>
              <a:t>SOC 1,2,3</a:t>
            </a:r>
          </a:p>
          <a:p>
            <a:pPr marL="628650" lvl="1" indent="-171450">
              <a:buFont typeface="Arial" panose="020B0604020202020204" pitchFamily="34" charset="0"/>
              <a:buChar char="•"/>
            </a:pPr>
            <a:r>
              <a:rPr lang="en-US" b="0" u="none" dirty="0"/>
              <a:t>DoD SRP Level 2</a:t>
            </a:r>
          </a:p>
          <a:p>
            <a:pPr marL="628650" lvl="1" indent="-171450">
              <a:buFont typeface="Arial" panose="020B0604020202020204" pitchFamily="34" charset="0"/>
              <a:buChar char="•"/>
            </a:pPr>
            <a:r>
              <a:rPr lang="en-US" b="0" u="none" dirty="0"/>
              <a:t>FedRAMP Moderate</a:t>
            </a:r>
          </a:p>
          <a:p>
            <a:pPr marL="628650" lvl="1" indent="-171450">
              <a:buFont typeface="Arial" panose="020B0604020202020204" pitchFamily="34" charset="0"/>
              <a:buChar char="•"/>
            </a:pPr>
            <a:r>
              <a:rPr lang="en-US" b="0" u="none" dirty="0" err="1"/>
              <a:t>GxP</a:t>
            </a:r>
            <a:endParaRPr lang="en-US" b="0" u="none" dirty="0"/>
          </a:p>
          <a:p>
            <a:pPr marL="628650" lvl="1" indent="-171450">
              <a:buFont typeface="Arial" panose="020B0604020202020204" pitchFamily="34" charset="0"/>
              <a:buChar char="•"/>
            </a:pPr>
            <a:r>
              <a:rPr lang="en-US" b="0" u="none" dirty="0"/>
              <a:t>HIPPA</a:t>
            </a:r>
          </a:p>
          <a:p>
            <a:pPr marL="628650" lvl="1" indent="-171450">
              <a:buFont typeface="Arial" panose="020B0604020202020204" pitchFamily="34" charset="0"/>
              <a:buChar char="•"/>
            </a:pPr>
            <a:r>
              <a:rPr lang="en-US" b="0" u="none" dirty="0"/>
              <a:t>HITRUST</a:t>
            </a:r>
          </a:p>
          <a:p>
            <a:pPr marL="628650" lvl="1" indent="-171450">
              <a:buFont typeface="Arial" panose="020B0604020202020204" pitchFamily="34" charset="0"/>
              <a:buChar char="•"/>
            </a:pPr>
            <a:r>
              <a:rPr lang="en-US" b="0" u="none" dirty="0"/>
              <a:t>PCI DSS</a:t>
            </a:r>
          </a:p>
          <a:p>
            <a:pPr marL="628650" lvl="1" indent="-171450">
              <a:buFont typeface="Arial" panose="020B0604020202020204" pitchFamily="34" charset="0"/>
              <a:buChar char="•"/>
            </a:pPr>
            <a:r>
              <a:rPr lang="en-US" b="0" u="none" dirty="0"/>
              <a:t>Australian IREP </a:t>
            </a:r>
            <a:r>
              <a:rPr lang="en-US" b="0" u="none" dirty="0" err="1"/>
              <a:t>Unclassifed</a:t>
            </a:r>
            <a:endParaRPr lang="en-US" b="0" u="none" dirty="0"/>
          </a:p>
          <a:p>
            <a:pPr marL="628650" lvl="1" indent="-171450">
              <a:buFont typeface="Arial" panose="020B0604020202020204" pitchFamily="34" charset="0"/>
              <a:buChar char="•"/>
            </a:pPr>
            <a:r>
              <a:rPr lang="en-US" b="0" u="none" dirty="0"/>
              <a:t>Germany C5</a:t>
            </a:r>
          </a:p>
          <a:p>
            <a:pPr marL="628650" lvl="1" indent="-171450">
              <a:buFont typeface="Arial" panose="020B0604020202020204" pitchFamily="34" charset="0"/>
              <a:buChar char="•"/>
            </a:pPr>
            <a:r>
              <a:rPr lang="en-US" b="0" u="none" dirty="0"/>
              <a:t>Singapore MTCS Level 3</a:t>
            </a:r>
          </a:p>
          <a:p>
            <a:pPr marL="628650" lvl="1" indent="-171450">
              <a:buFont typeface="Arial" panose="020B0604020202020204" pitchFamily="34" charset="0"/>
              <a:buChar char="•"/>
            </a:pPr>
            <a:r>
              <a:rPr lang="en-US" b="0" u="none" dirty="0"/>
              <a:t>Spain ENS High</a:t>
            </a:r>
          </a:p>
          <a:p>
            <a:pPr marL="171450" lvl="0" indent="-171450">
              <a:buFont typeface="Arial" panose="020B0604020202020204" pitchFamily="34" charset="0"/>
              <a:buChar char="•"/>
            </a:pPr>
            <a:r>
              <a:rPr lang="en-US" b="0" u="none" dirty="0"/>
              <a:t>Encrypted at rest and in motion</a:t>
            </a:r>
          </a:p>
          <a:p>
            <a:pPr marL="171450" lvl="0" indent="-171450">
              <a:buFont typeface="Arial" panose="020B0604020202020204" pitchFamily="34" charset="0"/>
              <a:buChar char="•"/>
            </a:pPr>
            <a:r>
              <a:rPr lang="en-US" b="0" u="none" dirty="0"/>
              <a:t>Provides row level authorization and adheres to strict security standards</a:t>
            </a:r>
          </a:p>
        </p:txBody>
      </p:sp>
      <p:sp>
        <p:nvSpPr>
          <p:cNvPr id="4" name="Slide Number Placeholder 3"/>
          <p:cNvSpPr>
            <a:spLocks noGrp="1"/>
          </p:cNvSpPr>
          <p:nvPr>
            <p:ph type="sldNum" sz="quarter" idx="5"/>
          </p:nvPr>
        </p:nvSpPr>
        <p:spPr/>
        <p:txBody>
          <a:bodyPr/>
          <a:lstStyle/>
          <a:p>
            <a:fld id="{90829BB6-86E2-44EE-BD25-C50BC2839449}" type="slidenum">
              <a:rPr lang="en-US" smtClean="0"/>
              <a:t>75</a:t>
            </a:fld>
            <a:endParaRPr lang="en-US"/>
          </a:p>
        </p:txBody>
      </p:sp>
    </p:spTree>
    <p:extLst>
      <p:ext uri="{BB962C8B-B14F-4D97-AF65-F5344CB8AC3E}">
        <p14:creationId xmlns:p14="http://schemas.microsoft.com/office/powerpoint/2010/main" val="17779350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1" u="sng" dirty="0"/>
          </a:p>
        </p:txBody>
      </p:sp>
      <p:sp>
        <p:nvSpPr>
          <p:cNvPr id="4" name="Slide Number Placeholder 3"/>
          <p:cNvSpPr>
            <a:spLocks noGrp="1"/>
          </p:cNvSpPr>
          <p:nvPr>
            <p:ph type="sldNum" sz="quarter" idx="5"/>
          </p:nvPr>
        </p:nvSpPr>
        <p:spPr/>
        <p:txBody>
          <a:bodyPr/>
          <a:lstStyle/>
          <a:p>
            <a:fld id="{90829BB6-86E2-44EE-BD25-C50BC2839449}" type="slidenum">
              <a:rPr lang="en-US" smtClean="0"/>
              <a:t>76</a:t>
            </a:fld>
            <a:endParaRPr lang="en-US"/>
          </a:p>
        </p:txBody>
      </p:sp>
    </p:spTree>
    <p:extLst>
      <p:ext uri="{BB962C8B-B14F-4D97-AF65-F5344CB8AC3E}">
        <p14:creationId xmlns:p14="http://schemas.microsoft.com/office/powerpoint/2010/main" val="35512823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78</a:t>
            </a:fld>
            <a:endParaRPr lang="en-US"/>
          </a:p>
        </p:txBody>
      </p:sp>
    </p:spTree>
    <p:extLst>
      <p:ext uri="{BB962C8B-B14F-4D97-AF65-F5344CB8AC3E}">
        <p14:creationId xmlns:p14="http://schemas.microsoft.com/office/powerpoint/2010/main" val="40333128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79</a:t>
            </a:fld>
            <a:endParaRPr lang="en-US"/>
          </a:p>
        </p:txBody>
      </p:sp>
    </p:spTree>
    <p:extLst>
      <p:ext uri="{BB962C8B-B14F-4D97-AF65-F5344CB8AC3E}">
        <p14:creationId xmlns:p14="http://schemas.microsoft.com/office/powerpoint/2010/main" val="38750555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80</a:t>
            </a:fld>
            <a:endParaRPr lang="en-US"/>
          </a:p>
        </p:txBody>
      </p:sp>
    </p:spTree>
    <p:extLst>
      <p:ext uri="{BB962C8B-B14F-4D97-AF65-F5344CB8AC3E}">
        <p14:creationId xmlns:p14="http://schemas.microsoft.com/office/powerpoint/2010/main" val="42822379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81</a:t>
            </a:fld>
            <a:endParaRPr lang="en-US"/>
          </a:p>
        </p:txBody>
      </p:sp>
    </p:spTree>
    <p:extLst>
      <p:ext uri="{BB962C8B-B14F-4D97-AF65-F5344CB8AC3E}">
        <p14:creationId xmlns:p14="http://schemas.microsoft.com/office/powerpoint/2010/main" val="1961921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Euler presents a paper to the St. Petersburg Academy on August 26, 1735 containing the solution the </a:t>
            </a:r>
            <a:r>
              <a:rPr lang="en-US" sz="1200" b="0" i="0" kern="1200" dirty="0" err="1">
                <a:solidFill>
                  <a:schemeClr val="tx1"/>
                </a:solidFill>
                <a:effectLst/>
                <a:latin typeface="+mn-lt"/>
                <a:ea typeface="+mn-ea"/>
                <a:cs typeface="+mn-cs"/>
              </a:rPr>
              <a:t>Königsberg</a:t>
            </a:r>
            <a:r>
              <a:rPr lang="en-US" sz="1200" b="0" i="0" kern="1200" dirty="0">
                <a:solidFill>
                  <a:schemeClr val="tx1"/>
                </a:solidFill>
                <a:effectLst/>
                <a:latin typeface="+mn-lt"/>
                <a:ea typeface="+mn-ea"/>
                <a:cs typeface="+mn-cs"/>
              </a:rPr>
              <a:t> bridge problem.  He addresses both this specific problem as well as a general solution with any number of landmasses and any number of bridges.  This paper entitled </a:t>
            </a:r>
            <a:r>
              <a:rPr lang="en-US" sz="1200" b="0" i="1" kern="1200" dirty="0" err="1">
                <a:solidFill>
                  <a:schemeClr val="tx1"/>
                </a:solidFill>
                <a:effectLst/>
                <a:latin typeface="+mn-lt"/>
                <a:ea typeface="+mn-ea"/>
                <a:cs typeface="+mn-cs"/>
              </a:rPr>
              <a:t>Solutio</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problematis</a:t>
            </a:r>
            <a:r>
              <a:rPr lang="en-US" sz="1200" b="0" i="1" kern="1200" dirty="0">
                <a:solidFill>
                  <a:schemeClr val="tx1"/>
                </a:solidFill>
                <a:effectLst/>
                <a:latin typeface="+mn-lt"/>
                <a:ea typeface="+mn-ea"/>
                <a:cs typeface="+mn-cs"/>
              </a:rPr>
              <a:t> ad </a:t>
            </a:r>
            <a:r>
              <a:rPr lang="en-US" sz="1200" b="0" i="1" kern="1200" dirty="0" err="1">
                <a:solidFill>
                  <a:schemeClr val="tx1"/>
                </a:solidFill>
                <a:effectLst/>
                <a:latin typeface="+mn-lt"/>
                <a:ea typeface="+mn-ea"/>
                <a:cs typeface="+mn-cs"/>
              </a:rPr>
              <a:t>geometriam</a:t>
            </a:r>
            <a:r>
              <a:rPr lang="en-US" sz="1200" b="0" i="1" kern="1200" dirty="0">
                <a:solidFill>
                  <a:schemeClr val="tx1"/>
                </a:solidFill>
                <a:effectLst/>
                <a:latin typeface="+mn-lt"/>
                <a:ea typeface="+mn-ea"/>
                <a:cs typeface="+mn-cs"/>
              </a:rPr>
              <a:t> situs </a:t>
            </a:r>
            <a:r>
              <a:rPr lang="en-US" sz="1200" b="0" i="1" kern="1200" dirty="0" err="1">
                <a:solidFill>
                  <a:schemeClr val="tx1"/>
                </a:solidFill>
                <a:effectLst/>
                <a:latin typeface="+mn-lt"/>
                <a:ea typeface="+mn-ea"/>
                <a:cs typeface="+mn-cs"/>
              </a:rPr>
              <a:t>pertinentis</a:t>
            </a:r>
            <a:r>
              <a:rPr lang="en-US" sz="1200" b="0" i="0" kern="1200" dirty="0">
                <a:solidFill>
                  <a:schemeClr val="tx1"/>
                </a:solidFill>
                <a:effectLst/>
                <a:latin typeface="+mn-lt"/>
                <a:ea typeface="+mn-ea"/>
                <a:cs typeface="+mn-cs"/>
              </a:rPr>
              <a:t> (The solution of a problem relating to the geometry of position) was published in 1741.</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is generally considered the beginning of graph theory.</a:t>
            </a:r>
          </a:p>
        </p:txBody>
      </p:sp>
      <p:sp>
        <p:nvSpPr>
          <p:cNvPr id="4" name="Slide Number Placeholder 3"/>
          <p:cNvSpPr>
            <a:spLocks noGrp="1"/>
          </p:cNvSpPr>
          <p:nvPr>
            <p:ph type="sldNum" sz="quarter" idx="5"/>
          </p:nvPr>
        </p:nvSpPr>
        <p:spPr/>
        <p:txBody>
          <a:bodyPr/>
          <a:lstStyle/>
          <a:p>
            <a:fld id="{A1CB3B61-0732-4964-A9F8-279EDDCEBB46}" type="slidenum">
              <a:rPr lang="en-US" smtClean="0"/>
              <a:t>10</a:t>
            </a:fld>
            <a:endParaRPr lang="en-US"/>
          </a:p>
        </p:txBody>
      </p:sp>
    </p:spTree>
    <p:extLst>
      <p:ext uri="{BB962C8B-B14F-4D97-AF65-F5344CB8AC3E}">
        <p14:creationId xmlns:p14="http://schemas.microsoft.com/office/powerpoint/2010/main" val="42772484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82</a:t>
            </a:fld>
            <a:endParaRPr lang="en-US"/>
          </a:p>
        </p:txBody>
      </p:sp>
    </p:spTree>
    <p:extLst>
      <p:ext uri="{BB962C8B-B14F-4D97-AF65-F5344CB8AC3E}">
        <p14:creationId xmlns:p14="http://schemas.microsoft.com/office/powerpoint/2010/main" val="53063955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83</a:t>
            </a:fld>
            <a:endParaRPr lang="en-US"/>
          </a:p>
        </p:txBody>
      </p:sp>
    </p:spTree>
    <p:extLst>
      <p:ext uri="{BB962C8B-B14F-4D97-AF65-F5344CB8AC3E}">
        <p14:creationId xmlns:p14="http://schemas.microsoft.com/office/powerpoint/2010/main" val="38102661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baseline="0" dirty="0">
                <a:latin typeface="Segoe UI" panose="020B0502040204020203" pitchFamily="34" charset="0"/>
                <a:cs typeface="Segoe UI" panose="020B0502040204020203" pitchFamily="34" charset="0"/>
              </a:rPr>
              <a:t>Next – Let’s quickly talk about how we get data in the graph</a:t>
            </a:r>
          </a:p>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84</a:t>
            </a:fld>
            <a:endParaRPr lang="en-US"/>
          </a:p>
        </p:txBody>
      </p:sp>
    </p:spTree>
    <p:extLst>
      <p:ext uri="{BB962C8B-B14F-4D97-AF65-F5344CB8AC3E}">
        <p14:creationId xmlns:p14="http://schemas.microsoft.com/office/powerpoint/2010/main" val="29084429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85</a:t>
            </a:fld>
            <a:endParaRPr lang="en-US"/>
          </a:p>
        </p:txBody>
      </p:sp>
    </p:spTree>
    <p:extLst>
      <p:ext uri="{BB962C8B-B14F-4D97-AF65-F5344CB8AC3E}">
        <p14:creationId xmlns:p14="http://schemas.microsoft.com/office/powerpoint/2010/main" val="82122677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86</a:t>
            </a:fld>
            <a:endParaRPr lang="en-US"/>
          </a:p>
        </p:txBody>
      </p:sp>
    </p:spTree>
    <p:extLst>
      <p:ext uri="{BB962C8B-B14F-4D97-AF65-F5344CB8AC3E}">
        <p14:creationId xmlns:p14="http://schemas.microsoft.com/office/powerpoint/2010/main" val="415226732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87</a:t>
            </a:fld>
            <a:endParaRPr lang="en-US"/>
          </a:p>
        </p:txBody>
      </p:sp>
    </p:spTree>
    <p:extLst>
      <p:ext uri="{BB962C8B-B14F-4D97-AF65-F5344CB8AC3E}">
        <p14:creationId xmlns:p14="http://schemas.microsoft.com/office/powerpoint/2010/main" val="7144533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88</a:t>
            </a:fld>
            <a:endParaRPr lang="en-US"/>
          </a:p>
        </p:txBody>
      </p:sp>
    </p:spTree>
    <p:extLst>
      <p:ext uri="{BB962C8B-B14F-4D97-AF65-F5344CB8AC3E}">
        <p14:creationId xmlns:p14="http://schemas.microsoft.com/office/powerpoint/2010/main" val="407077516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89</a:t>
            </a:fld>
            <a:endParaRPr lang="en-US"/>
          </a:p>
        </p:txBody>
      </p:sp>
    </p:spTree>
    <p:extLst>
      <p:ext uri="{BB962C8B-B14F-4D97-AF65-F5344CB8AC3E}">
        <p14:creationId xmlns:p14="http://schemas.microsoft.com/office/powerpoint/2010/main" val="16026643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90</a:t>
            </a:fld>
            <a:endParaRPr lang="en-US"/>
          </a:p>
        </p:txBody>
      </p:sp>
    </p:spTree>
    <p:extLst>
      <p:ext uri="{BB962C8B-B14F-4D97-AF65-F5344CB8AC3E}">
        <p14:creationId xmlns:p14="http://schemas.microsoft.com/office/powerpoint/2010/main" val="412904092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91</a:t>
            </a:fld>
            <a:endParaRPr lang="en-US"/>
          </a:p>
        </p:txBody>
      </p:sp>
    </p:spTree>
    <p:extLst>
      <p:ext uri="{BB962C8B-B14F-4D97-AF65-F5344CB8AC3E}">
        <p14:creationId xmlns:p14="http://schemas.microsoft.com/office/powerpoint/2010/main" val="1579580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50000"/>
              </a:lnSpc>
              <a:spcBef>
                <a:spcPts val="800"/>
              </a:spcBef>
              <a:buFont typeface="Arial" panose="020B0604020202020204" pitchFamily="34" charset="0"/>
              <a:buChar char="•"/>
            </a:pPr>
            <a:r>
              <a:rPr lang="en-US" altLang="zh-CN" sz="1200" dirty="0">
                <a:solidFill>
                  <a:schemeClr val="bg1"/>
                </a:solidFill>
                <a:ea typeface="Lato Light" panose="020F0502020204030203" pitchFamily="34" charset="0"/>
                <a:cs typeface="Lato Light" panose="020F0502020204030203" pitchFamily="34" charset="0"/>
              </a:rPr>
              <a:t>Alexandre-</a:t>
            </a:r>
            <a:r>
              <a:rPr lang="en-US" altLang="zh-CN" sz="1200" dirty="0" err="1">
                <a:solidFill>
                  <a:schemeClr val="bg1"/>
                </a:solidFill>
                <a:ea typeface="Lato Light" panose="020F0502020204030203" pitchFamily="34" charset="0"/>
                <a:cs typeface="Lato Light" panose="020F0502020204030203" pitchFamily="34" charset="0"/>
              </a:rPr>
              <a:t>Théophile</a:t>
            </a:r>
            <a:r>
              <a:rPr lang="en-US" altLang="zh-CN" sz="1200" dirty="0">
                <a:solidFill>
                  <a:schemeClr val="bg1"/>
                </a:solidFill>
                <a:ea typeface="Lato Light" panose="020F0502020204030203" pitchFamily="34" charset="0"/>
                <a:cs typeface="Lato Light" panose="020F0502020204030203" pitchFamily="34" charset="0"/>
              </a:rPr>
              <a:t> </a:t>
            </a:r>
            <a:r>
              <a:rPr lang="en-US" altLang="zh-CN" sz="1200" dirty="0" err="1">
                <a:solidFill>
                  <a:schemeClr val="bg1"/>
                </a:solidFill>
                <a:ea typeface="Lato Light" panose="020F0502020204030203" pitchFamily="34" charset="0"/>
                <a:cs typeface="Lato Light" panose="020F0502020204030203" pitchFamily="34" charset="0"/>
              </a:rPr>
              <a:t>Vandermonde</a:t>
            </a:r>
            <a:r>
              <a:rPr lang="en-US" altLang="zh-CN" sz="1200" dirty="0">
                <a:solidFill>
                  <a:schemeClr val="bg1"/>
                </a:solidFill>
                <a:ea typeface="Lato Light" panose="020F0502020204030203" pitchFamily="34" charset="0"/>
                <a:cs typeface="Lato Light" panose="020F0502020204030203" pitchFamily="34" charset="0"/>
              </a:rPr>
              <a:t> publishes paper on the knight problem</a:t>
            </a:r>
          </a:p>
          <a:p>
            <a:pPr marL="171450" indent="-171450">
              <a:lnSpc>
                <a:spcPct val="150000"/>
              </a:lnSpc>
              <a:spcBef>
                <a:spcPts val="800"/>
              </a:spcBef>
              <a:buFont typeface="Arial" panose="020B0604020202020204" pitchFamily="34" charset="0"/>
              <a:buChar char="•"/>
            </a:pPr>
            <a:r>
              <a:rPr lang="en-US" altLang="zh-CN" sz="1200" dirty="0">
                <a:solidFill>
                  <a:schemeClr val="bg1"/>
                </a:solidFill>
                <a:ea typeface="Lato Light" panose="020F0502020204030203" pitchFamily="34" charset="0"/>
                <a:cs typeface="Lato Light" panose="020F0502020204030203" pitchFamily="34" charset="0"/>
              </a:rPr>
              <a:t>Augustin-Louis </a:t>
            </a:r>
            <a:r>
              <a:rPr lang="en-US" altLang="zh-CN" sz="1200" dirty="0" err="1">
                <a:solidFill>
                  <a:schemeClr val="bg1"/>
                </a:solidFill>
                <a:ea typeface="Lato Light" panose="020F0502020204030203" pitchFamily="34" charset="0"/>
                <a:cs typeface="Lato Light" panose="020F0502020204030203" pitchFamily="34" charset="0"/>
              </a:rPr>
              <a:t>Caunchy</a:t>
            </a:r>
            <a:r>
              <a:rPr lang="en-US" altLang="zh-CN" sz="1200" dirty="0">
                <a:solidFill>
                  <a:schemeClr val="bg1"/>
                </a:solidFill>
                <a:ea typeface="Lato Light" panose="020F0502020204030203" pitchFamily="34" charset="0"/>
                <a:cs typeface="Lato Light" panose="020F0502020204030203" pitchFamily="34" charset="0"/>
              </a:rPr>
              <a:t> &amp; Simon Antoine Jean </a:t>
            </a:r>
            <a:r>
              <a:rPr lang="en-US" altLang="zh-CN" sz="1200" dirty="0" err="1">
                <a:solidFill>
                  <a:schemeClr val="bg1"/>
                </a:solidFill>
                <a:ea typeface="Lato Light" panose="020F0502020204030203" pitchFamily="34" charset="0"/>
                <a:cs typeface="Lato Light" panose="020F0502020204030203" pitchFamily="34" charset="0"/>
              </a:rPr>
              <a:t>L’Huilier</a:t>
            </a:r>
            <a:r>
              <a:rPr lang="en-US" altLang="zh-CN" sz="1200" dirty="0">
                <a:solidFill>
                  <a:schemeClr val="bg1"/>
                </a:solidFill>
                <a:ea typeface="Lato Light" panose="020F0502020204030203" pitchFamily="34" charset="0"/>
                <a:cs typeface="Lato Light" panose="020F0502020204030203" pitchFamily="34" charset="0"/>
              </a:rPr>
              <a:t> used Euler’s formula to begin topology</a:t>
            </a:r>
          </a:p>
          <a:p>
            <a:pPr marL="171450" indent="-171450">
              <a:lnSpc>
                <a:spcPct val="150000"/>
              </a:lnSpc>
              <a:spcBef>
                <a:spcPts val="800"/>
              </a:spcBef>
              <a:buFont typeface="Arial" panose="020B0604020202020204" pitchFamily="34" charset="0"/>
              <a:buChar char="•"/>
            </a:pPr>
            <a:r>
              <a:rPr lang="en-US" altLang="zh-CN" sz="1200" dirty="0">
                <a:solidFill>
                  <a:schemeClr val="bg1"/>
                </a:solidFill>
                <a:ea typeface="Lato Light" panose="020F0502020204030203" pitchFamily="34" charset="0"/>
                <a:cs typeface="Lato Light" panose="020F0502020204030203" pitchFamily="34" charset="0"/>
              </a:rPr>
              <a:t>Term “graph” introduced in 1878 by James Joseph Sylvester</a:t>
            </a:r>
          </a:p>
          <a:p>
            <a:pPr marL="171450" indent="-171450">
              <a:lnSpc>
                <a:spcPct val="150000"/>
              </a:lnSpc>
              <a:spcBef>
                <a:spcPts val="800"/>
              </a:spcBef>
              <a:buFont typeface="Arial" panose="020B0604020202020204" pitchFamily="34" charset="0"/>
              <a:buChar char="•"/>
            </a:pPr>
            <a:r>
              <a:rPr lang="en-US" altLang="zh-CN" sz="1200" dirty="0">
                <a:solidFill>
                  <a:schemeClr val="bg1"/>
                </a:solidFill>
                <a:ea typeface="Lato Light" panose="020F0502020204030203" pitchFamily="34" charset="0"/>
                <a:cs typeface="Lato Light" panose="020F0502020204030203" pitchFamily="34" charset="0"/>
              </a:rPr>
              <a:t>First textbox on graph theory written by </a:t>
            </a:r>
            <a:r>
              <a:rPr lang="en-US" altLang="zh-CN" sz="1200" dirty="0" err="1">
                <a:solidFill>
                  <a:schemeClr val="bg1"/>
                </a:solidFill>
                <a:ea typeface="Lato Light" panose="020F0502020204030203" pitchFamily="34" charset="0"/>
                <a:cs typeface="Lato Light" panose="020F0502020204030203" pitchFamily="34" charset="0"/>
              </a:rPr>
              <a:t>Dénes</a:t>
            </a:r>
            <a:r>
              <a:rPr lang="en-US" altLang="zh-CN" sz="1200" dirty="0">
                <a:solidFill>
                  <a:schemeClr val="bg1"/>
                </a:solidFill>
                <a:ea typeface="Lato Light" panose="020F0502020204030203" pitchFamily="34" charset="0"/>
                <a:cs typeface="Lato Light" panose="020F0502020204030203" pitchFamily="34" charset="0"/>
              </a:rPr>
              <a:t> </a:t>
            </a:r>
            <a:r>
              <a:rPr lang="en-US" altLang="zh-CN" sz="1200" dirty="0" err="1">
                <a:solidFill>
                  <a:schemeClr val="bg1"/>
                </a:solidFill>
                <a:ea typeface="Lato Light" panose="020F0502020204030203" pitchFamily="34" charset="0"/>
                <a:cs typeface="Lato Light" panose="020F0502020204030203" pitchFamily="34" charset="0"/>
              </a:rPr>
              <a:t>Kőnig</a:t>
            </a:r>
            <a:r>
              <a:rPr lang="en-US" altLang="zh-CN" sz="1200" dirty="0">
                <a:solidFill>
                  <a:schemeClr val="bg1"/>
                </a:solidFill>
                <a:ea typeface="Lato Light" panose="020F0502020204030203" pitchFamily="34" charset="0"/>
                <a:cs typeface="Lato Light" panose="020F0502020204030203" pitchFamily="34" charset="0"/>
              </a:rPr>
              <a:t> in 1936</a:t>
            </a:r>
          </a:p>
          <a:p>
            <a:pPr marL="171450" indent="-171450">
              <a:lnSpc>
                <a:spcPct val="150000"/>
              </a:lnSpc>
              <a:spcBef>
                <a:spcPts val="800"/>
              </a:spcBef>
              <a:buFont typeface="Arial" panose="020B0604020202020204" pitchFamily="34" charset="0"/>
              <a:buChar char="•"/>
            </a:pPr>
            <a:r>
              <a:rPr lang="en-US" altLang="zh-CN" sz="1200" dirty="0">
                <a:solidFill>
                  <a:schemeClr val="bg1"/>
                </a:solidFill>
                <a:ea typeface="Lato Light" panose="020F0502020204030203" pitchFamily="34" charset="0"/>
                <a:cs typeface="Lato Light" panose="020F0502020204030203" pitchFamily="34" charset="0"/>
              </a:rPr>
              <a:t>In 1969, Frank </a:t>
            </a:r>
            <a:r>
              <a:rPr lang="en-US" altLang="zh-CN" sz="1200" dirty="0" err="1">
                <a:solidFill>
                  <a:schemeClr val="bg1"/>
                </a:solidFill>
                <a:ea typeface="Lato Light" panose="020F0502020204030203" pitchFamily="34" charset="0"/>
                <a:cs typeface="Lato Light" panose="020F0502020204030203" pitchFamily="34" charset="0"/>
              </a:rPr>
              <a:t>Harary</a:t>
            </a:r>
            <a:r>
              <a:rPr lang="en-US" altLang="zh-CN" sz="1200" dirty="0">
                <a:solidFill>
                  <a:schemeClr val="bg1"/>
                </a:solidFill>
                <a:ea typeface="Lato Light" panose="020F0502020204030203" pitchFamily="34" charset="0"/>
                <a:cs typeface="Lato Light" panose="020F0502020204030203" pitchFamily="34" charset="0"/>
              </a:rPr>
              <a:t> publishes the “definitive textbook on the subject"</a:t>
            </a:r>
          </a:p>
          <a:p>
            <a:endParaRPr lang="en-US" sz="1200" baseline="0" dirty="0">
              <a:latin typeface="Segoe UI" panose="020B0502040204020203" pitchFamily="34" charset="0"/>
              <a:cs typeface="Segoe UI" panose="020B0502040204020203" pitchFamily="34" charset="0"/>
            </a:endParaRP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Knight Problem is finding the sequence of moves of a knight on a chessboard such that the knight visits every square once.</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Topology is concerned with the properties of space that are preserved under continuous deformations, such as stretching, twisting, crumpling, and bending, but not tearing or gluing.</a:t>
            </a:r>
          </a:p>
          <a:p>
            <a:endParaRPr lang="en-US" sz="1200" baseline="0" dirty="0">
              <a:latin typeface="Segoe UI" panose="020B0502040204020203" pitchFamily="34" charset="0"/>
              <a:cs typeface="Segoe UI" panose="020B0502040204020203" pitchFamily="34" charset="0"/>
            </a:endParaRPr>
          </a:p>
          <a:p>
            <a:r>
              <a:rPr lang="en-US" sz="1200" baseline="0" dirty="0" err="1">
                <a:latin typeface="Segoe UI" panose="020B0502040204020203" pitchFamily="34" charset="0"/>
                <a:cs typeface="Segoe UI" panose="020B0502040204020203" pitchFamily="34" charset="0"/>
              </a:rPr>
              <a:t>Harary’s</a:t>
            </a:r>
            <a:r>
              <a:rPr lang="en-US" sz="1200" baseline="0" dirty="0">
                <a:latin typeface="Segoe UI" panose="020B0502040204020203" pitchFamily="34" charset="0"/>
                <a:cs typeface="Segoe UI" panose="020B0502040204020203" pitchFamily="34" charset="0"/>
              </a:rPr>
              <a:t> book enabled mathematicians, chemists, electrical engineers, and social scientists to talk to each other</a:t>
            </a:r>
          </a:p>
        </p:txBody>
      </p:sp>
      <p:sp>
        <p:nvSpPr>
          <p:cNvPr id="4" name="Slide Number Placeholder 3"/>
          <p:cNvSpPr>
            <a:spLocks noGrp="1"/>
          </p:cNvSpPr>
          <p:nvPr>
            <p:ph type="sldNum" sz="quarter" idx="5"/>
          </p:nvPr>
        </p:nvSpPr>
        <p:spPr/>
        <p:txBody>
          <a:bodyPr/>
          <a:lstStyle/>
          <a:p>
            <a:fld id="{A1CB3B61-0732-4964-A9F8-279EDDCEBB46}" type="slidenum">
              <a:rPr lang="en-US" smtClean="0"/>
              <a:t>11</a:t>
            </a:fld>
            <a:endParaRPr lang="en-US"/>
          </a:p>
        </p:txBody>
      </p:sp>
    </p:spTree>
    <p:extLst>
      <p:ext uri="{BB962C8B-B14F-4D97-AF65-F5344CB8AC3E}">
        <p14:creationId xmlns:p14="http://schemas.microsoft.com/office/powerpoint/2010/main" val="25032672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6 times</a:t>
            </a:r>
          </a:p>
          <a:p>
            <a:endParaRPr lang="en-US" sz="1200" b="0" i="0" u="none" baseline="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b="0" i="0" u="none" baseline="0" dirty="0" err="1">
                <a:latin typeface="Segoe UI" panose="020B0502040204020203" pitchFamily="34" charset="0"/>
                <a:cs typeface="Segoe UI" panose="020B0502040204020203" pitchFamily="34" charset="0"/>
              </a:rPr>
              <a:t>DogFoodCon</a:t>
            </a:r>
            <a:endParaRPr lang="en-US" sz="1200" b="0" i="0" u="none" baseline="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b="0" i="0" u="none" baseline="0" dirty="0">
                <a:latin typeface="Segoe UI" panose="020B0502040204020203" pitchFamily="34" charset="0"/>
                <a:cs typeface="Segoe UI" panose="020B0502040204020203" pitchFamily="34" charset="0"/>
              </a:rPr>
              <a:t>TechBash</a:t>
            </a:r>
          </a:p>
          <a:p>
            <a:pPr marL="171450" indent="-171450">
              <a:buFont typeface="Arial" panose="020B0604020202020204" pitchFamily="34" charset="0"/>
              <a:buChar char="•"/>
            </a:pPr>
            <a:r>
              <a:rPr lang="en-US" sz="1200" b="0" i="0" u="none" baseline="0" dirty="0" err="1">
                <a:latin typeface="Segoe UI" panose="020B0502040204020203" pitchFamily="34" charset="0"/>
                <a:cs typeface="Segoe UI" panose="020B0502040204020203" pitchFamily="34" charset="0"/>
              </a:rPr>
              <a:t>CodeMash</a:t>
            </a:r>
            <a:endParaRPr lang="en-US" sz="1200" b="0" i="0" u="none" baseline="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b="0" i="0" u="none" baseline="0" dirty="0">
                <a:latin typeface="Segoe UI" panose="020B0502040204020203" pitchFamily="34" charset="0"/>
                <a:cs typeface="Segoe UI" panose="020B0502040204020203" pitchFamily="34" charset="0"/>
              </a:rPr>
              <a:t>Microsoft Ignite the Tour – Washington DC</a:t>
            </a:r>
          </a:p>
          <a:p>
            <a:pPr marL="171450" indent="-171450">
              <a:buFont typeface="Arial" panose="020B0604020202020204" pitchFamily="34" charset="0"/>
              <a:buChar char="•"/>
            </a:pPr>
            <a:r>
              <a:rPr lang="en-US" sz="1200" b="0" i="0" u="none" baseline="0" dirty="0">
                <a:latin typeface="Segoe UI" panose="020B0502040204020203" pitchFamily="34" charset="0"/>
                <a:cs typeface="Segoe UI" panose="020B0502040204020203" pitchFamily="34" charset="0"/>
              </a:rPr>
              <a:t>CodeStock</a:t>
            </a:r>
          </a:p>
          <a:p>
            <a:pPr marL="171450" indent="-171450">
              <a:buFont typeface="Arial" panose="020B0604020202020204" pitchFamily="34" charset="0"/>
              <a:buChar char="•"/>
            </a:pPr>
            <a:endParaRPr lang="en-US" sz="1200" b="0" i="0" u="none" baseline="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200" b="1" i="0" u="none" baseline="0" dirty="0">
                <a:latin typeface="Segoe UI" panose="020B0502040204020203" pitchFamily="34" charset="0"/>
                <a:cs typeface="Segoe UI" panose="020B0502040204020203" pitchFamily="34" charset="0"/>
              </a:rPr>
              <a:t>Tags up next</a:t>
            </a:r>
          </a:p>
        </p:txBody>
      </p:sp>
      <p:sp>
        <p:nvSpPr>
          <p:cNvPr id="4" name="Slide Number Placeholder 3"/>
          <p:cNvSpPr>
            <a:spLocks noGrp="1"/>
          </p:cNvSpPr>
          <p:nvPr>
            <p:ph type="sldNum" sz="quarter" idx="5"/>
          </p:nvPr>
        </p:nvSpPr>
        <p:spPr/>
        <p:txBody>
          <a:bodyPr/>
          <a:lstStyle/>
          <a:p>
            <a:fld id="{A1CB3B61-0732-4964-A9F8-279EDDCEBB46}" type="slidenum">
              <a:rPr lang="en-US" smtClean="0"/>
              <a:t>92</a:t>
            </a:fld>
            <a:endParaRPr lang="en-US"/>
          </a:p>
        </p:txBody>
      </p:sp>
    </p:spTree>
    <p:extLst>
      <p:ext uri="{BB962C8B-B14F-4D97-AF65-F5344CB8AC3E}">
        <p14:creationId xmlns:p14="http://schemas.microsoft.com/office/powerpoint/2010/main" val="153697936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29 tags – lets focus on the Graph Data tag</a:t>
            </a:r>
          </a:p>
        </p:txBody>
      </p:sp>
      <p:sp>
        <p:nvSpPr>
          <p:cNvPr id="4" name="Slide Number Placeholder 3"/>
          <p:cNvSpPr>
            <a:spLocks noGrp="1"/>
          </p:cNvSpPr>
          <p:nvPr>
            <p:ph type="sldNum" sz="quarter" idx="5"/>
          </p:nvPr>
        </p:nvSpPr>
        <p:spPr/>
        <p:txBody>
          <a:bodyPr/>
          <a:lstStyle/>
          <a:p>
            <a:fld id="{A1CB3B61-0732-4964-A9F8-279EDDCEBB46}" type="slidenum">
              <a:rPr lang="en-US" smtClean="0"/>
              <a:t>93</a:t>
            </a:fld>
            <a:endParaRPr lang="en-US"/>
          </a:p>
        </p:txBody>
      </p:sp>
    </p:spTree>
    <p:extLst>
      <p:ext uri="{BB962C8B-B14F-4D97-AF65-F5344CB8AC3E}">
        <p14:creationId xmlns:p14="http://schemas.microsoft.com/office/powerpoint/2010/main" val="206186144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Next – so what talks are tagged as </a:t>
            </a:r>
            <a:r>
              <a:rPr lang="en-US" sz="1200" b="0" i="1" u="none" baseline="0" dirty="0">
                <a:latin typeface="Segoe UI" panose="020B0502040204020203" pitchFamily="34" charset="0"/>
                <a:cs typeface="Segoe UI" panose="020B0502040204020203" pitchFamily="34" charset="0"/>
              </a:rPr>
              <a:t>Graph Data</a:t>
            </a:r>
            <a:r>
              <a:rPr lang="en-US" sz="1200" b="0" i="0" u="none" baseline="0" dirty="0">
                <a:latin typeface="Segoe UI" panose="020B0502040204020203" pitchFamily="34" charset="0"/>
                <a:cs typeface="Segoe UI" panose="020B0502040204020203" pitchFamily="34" charset="0"/>
              </a:rPr>
              <a:t>?</a:t>
            </a:r>
          </a:p>
        </p:txBody>
      </p:sp>
      <p:sp>
        <p:nvSpPr>
          <p:cNvPr id="4" name="Slide Number Placeholder 3"/>
          <p:cNvSpPr>
            <a:spLocks noGrp="1"/>
          </p:cNvSpPr>
          <p:nvPr>
            <p:ph type="sldNum" sz="quarter" idx="5"/>
          </p:nvPr>
        </p:nvSpPr>
        <p:spPr/>
        <p:txBody>
          <a:bodyPr/>
          <a:lstStyle/>
          <a:p>
            <a:fld id="{A1CB3B61-0732-4964-A9F8-279EDDCEBB46}" type="slidenum">
              <a:rPr lang="en-US" smtClean="0"/>
              <a:t>94</a:t>
            </a:fld>
            <a:endParaRPr lang="en-US"/>
          </a:p>
        </p:txBody>
      </p:sp>
    </p:spTree>
    <p:extLst>
      <p:ext uri="{BB962C8B-B14F-4D97-AF65-F5344CB8AC3E}">
        <p14:creationId xmlns:p14="http://schemas.microsoft.com/office/powerpoint/2010/main" val="120508912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Just the edges first</a:t>
            </a:r>
          </a:p>
        </p:txBody>
      </p:sp>
      <p:sp>
        <p:nvSpPr>
          <p:cNvPr id="4" name="Slide Number Placeholder 3"/>
          <p:cNvSpPr>
            <a:spLocks noGrp="1"/>
          </p:cNvSpPr>
          <p:nvPr>
            <p:ph type="sldNum" sz="quarter" idx="5"/>
          </p:nvPr>
        </p:nvSpPr>
        <p:spPr/>
        <p:txBody>
          <a:bodyPr/>
          <a:lstStyle/>
          <a:p>
            <a:fld id="{A1CB3B61-0732-4964-A9F8-279EDDCEBB46}" type="slidenum">
              <a:rPr lang="en-US" smtClean="0"/>
              <a:t>95</a:t>
            </a:fld>
            <a:endParaRPr lang="en-US"/>
          </a:p>
        </p:txBody>
      </p:sp>
    </p:spTree>
    <p:extLst>
      <p:ext uri="{BB962C8B-B14F-4D97-AF65-F5344CB8AC3E}">
        <p14:creationId xmlns:p14="http://schemas.microsoft.com/office/powerpoint/2010/main" val="6547053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And now the vertices</a:t>
            </a:r>
          </a:p>
        </p:txBody>
      </p:sp>
      <p:sp>
        <p:nvSpPr>
          <p:cNvPr id="4" name="Slide Number Placeholder 3"/>
          <p:cNvSpPr>
            <a:spLocks noGrp="1"/>
          </p:cNvSpPr>
          <p:nvPr>
            <p:ph type="sldNum" sz="quarter" idx="5"/>
          </p:nvPr>
        </p:nvSpPr>
        <p:spPr/>
        <p:txBody>
          <a:bodyPr/>
          <a:lstStyle/>
          <a:p>
            <a:fld id="{A1CB3B61-0732-4964-A9F8-279EDDCEBB46}" type="slidenum">
              <a:rPr lang="en-US" smtClean="0"/>
              <a:t>96</a:t>
            </a:fld>
            <a:endParaRPr lang="en-US"/>
          </a:p>
        </p:txBody>
      </p:sp>
    </p:spTree>
    <p:extLst>
      <p:ext uri="{BB962C8B-B14F-4D97-AF65-F5344CB8AC3E}">
        <p14:creationId xmlns:p14="http://schemas.microsoft.com/office/powerpoint/2010/main" val="2934587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One more walkthrough – where all have I presented in the since 2018</a:t>
            </a:r>
          </a:p>
        </p:txBody>
      </p:sp>
      <p:sp>
        <p:nvSpPr>
          <p:cNvPr id="4" name="Slide Number Placeholder 3"/>
          <p:cNvSpPr>
            <a:spLocks noGrp="1"/>
          </p:cNvSpPr>
          <p:nvPr>
            <p:ph type="sldNum" sz="quarter" idx="5"/>
          </p:nvPr>
        </p:nvSpPr>
        <p:spPr/>
        <p:txBody>
          <a:bodyPr/>
          <a:lstStyle/>
          <a:p>
            <a:fld id="{A1CB3B61-0732-4964-A9F8-279EDDCEBB46}" type="slidenum">
              <a:rPr lang="en-US" smtClean="0"/>
              <a:t>97</a:t>
            </a:fld>
            <a:endParaRPr lang="en-US"/>
          </a:p>
        </p:txBody>
      </p:sp>
    </p:spTree>
    <p:extLst>
      <p:ext uri="{BB962C8B-B14F-4D97-AF65-F5344CB8AC3E}">
        <p14:creationId xmlns:p14="http://schemas.microsoft.com/office/powerpoint/2010/main" val="379216269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Prior to this, we searched against Vertices; now we start our search pattern with the Edges</a:t>
            </a:r>
          </a:p>
        </p:txBody>
      </p:sp>
      <p:sp>
        <p:nvSpPr>
          <p:cNvPr id="4" name="Slide Number Placeholder 3"/>
          <p:cNvSpPr>
            <a:spLocks noGrp="1"/>
          </p:cNvSpPr>
          <p:nvPr>
            <p:ph type="sldNum" sz="quarter" idx="5"/>
          </p:nvPr>
        </p:nvSpPr>
        <p:spPr/>
        <p:txBody>
          <a:bodyPr/>
          <a:lstStyle/>
          <a:p>
            <a:fld id="{A1CB3B61-0732-4964-A9F8-279EDDCEBB46}" type="slidenum">
              <a:rPr lang="en-US" smtClean="0"/>
              <a:t>98</a:t>
            </a:fld>
            <a:endParaRPr lang="en-US"/>
          </a:p>
        </p:txBody>
      </p:sp>
    </p:spTree>
    <p:extLst>
      <p:ext uri="{BB962C8B-B14F-4D97-AF65-F5344CB8AC3E}">
        <p14:creationId xmlns:p14="http://schemas.microsoft.com/office/powerpoint/2010/main" val="52571434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Because of the data structure; I have another way of look for the same data</a:t>
            </a:r>
          </a:p>
          <a:p>
            <a:endParaRPr lang="en-US" sz="1200" b="0" i="0" u="none" baseline="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baseline="0" dirty="0">
                <a:latin typeface="Segoe UI" panose="020B0502040204020203" pitchFamily="34" charset="0"/>
                <a:cs typeface="Segoe UI" panose="020B0502040204020203" pitchFamily="34" charset="0"/>
              </a:rPr>
              <a:t>Now let’s see what states I have spoken in</a:t>
            </a:r>
          </a:p>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99</a:t>
            </a:fld>
            <a:endParaRPr lang="en-US"/>
          </a:p>
        </p:txBody>
      </p:sp>
    </p:spTree>
    <p:extLst>
      <p:ext uri="{BB962C8B-B14F-4D97-AF65-F5344CB8AC3E}">
        <p14:creationId xmlns:p14="http://schemas.microsoft.com/office/powerpoint/2010/main" val="384008035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Alabama</a:t>
            </a:r>
          </a:p>
          <a:p>
            <a:r>
              <a:rPr lang="en-US" sz="1200" b="0" i="0" u="none" baseline="0" dirty="0">
                <a:latin typeface="Segoe UI" panose="020B0502040204020203" pitchFamily="34" charset="0"/>
                <a:cs typeface="Segoe UI" panose="020B0502040204020203" pitchFamily="34" charset="0"/>
              </a:rPr>
              <a:t>Arkansas</a:t>
            </a:r>
          </a:p>
          <a:p>
            <a:r>
              <a:rPr lang="en-US" sz="1200" b="0" i="0" u="none" baseline="0" dirty="0">
                <a:latin typeface="Segoe UI" panose="020B0502040204020203" pitchFamily="34" charset="0"/>
                <a:cs typeface="Segoe UI" panose="020B0502040204020203" pitchFamily="34" charset="0"/>
              </a:rPr>
              <a:t>Florida</a:t>
            </a:r>
          </a:p>
          <a:p>
            <a:r>
              <a:rPr lang="en-US" sz="1200" b="0" i="0" u="none" baseline="0" dirty="0">
                <a:latin typeface="Segoe UI" panose="020B0502040204020203" pitchFamily="34" charset="0"/>
                <a:cs typeface="Segoe UI" panose="020B0502040204020203" pitchFamily="34" charset="0"/>
              </a:rPr>
              <a:t>Georgia</a:t>
            </a:r>
          </a:p>
          <a:p>
            <a:r>
              <a:rPr lang="en-US" sz="1200" b="0" i="0" u="none" baseline="0" dirty="0">
                <a:latin typeface="Segoe UI" panose="020B0502040204020203" pitchFamily="34" charset="0"/>
                <a:cs typeface="Segoe UI" panose="020B0502040204020203" pitchFamily="34" charset="0"/>
              </a:rPr>
              <a:t>Indiana</a:t>
            </a:r>
          </a:p>
          <a:p>
            <a:r>
              <a:rPr lang="en-US" sz="1200" b="0" i="0" u="none" baseline="0" dirty="0">
                <a:latin typeface="Segoe UI" panose="020B0502040204020203" pitchFamily="34" charset="0"/>
                <a:cs typeface="Segoe UI" panose="020B0502040204020203" pitchFamily="34" charset="0"/>
              </a:rPr>
              <a:t>Iowa</a:t>
            </a:r>
          </a:p>
          <a:p>
            <a:r>
              <a:rPr lang="en-US" sz="1200" b="0" i="0" u="none" baseline="0" dirty="0">
                <a:latin typeface="Segoe UI" panose="020B0502040204020203" pitchFamily="34" charset="0"/>
                <a:cs typeface="Segoe UI" panose="020B0502040204020203" pitchFamily="34" charset="0"/>
              </a:rPr>
              <a:t>Kentucky</a:t>
            </a:r>
          </a:p>
          <a:p>
            <a:r>
              <a:rPr lang="en-US" sz="1200" b="0" i="0" u="none" baseline="0" dirty="0">
                <a:latin typeface="Segoe UI" panose="020B0502040204020203" pitchFamily="34" charset="0"/>
                <a:cs typeface="Segoe UI" panose="020B0502040204020203" pitchFamily="34" charset="0"/>
              </a:rPr>
              <a:t>Michigan</a:t>
            </a:r>
          </a:p>
          <a:p>
            <a:r>
              <a:rPr lang="en-US" sz="1200" b="0" i="0" u="none" baseline="0" dirty="0">
                <a:latin typeface="Segoe UI" panose="020B0502040204020203" pitchFamily="34" charset="0"/>
                <a:cs typeface="Segoe UI" panose="020B0502040204020203" pitchFamily="34" charset="0"/>
              </a:rPr>
              <a:t>Nebraska</a:t>
            </a:r>
          </a:p>
          <a:p>
            <a:r>
              <a:rPr lang="en-US" sz="1200" b="0" i="0" u="none" baseline="0" dirty="0">
                <a:latin typeface="Segoe UI" panose="020B0502040204020203" pitchFamily="34" charset="0"/>
                <a:cs typeface="Segoe UI" panose="020B0502040204020203" pitchFamily="34" charset="0"/>
              </a:rPr>
              <a:t>Ohio</a:t>
            </a:r>
          </a:p>
          <a:p>
            <a:r>
              <a:rPr lang="en-US" sz="1200" b="0" i="0" u="none" baseline="0" dirty="0">
                <a:latin typeface="Segoe UI" panose="020B0502040204020203" pitchFamily="34" charset="0"/>
                <a:cs typeface="Segoe UI" panose="020B0502040204020203" pitchFamily="34" charset="0"/>
              </a:rPr>
              <a:t>Pennsylvania</a:t>
            </a:r>
          </a:p>
          <a:p>
            <a:r>
              <a:rPr lang="en-US" sz="1200" b="0" i="0" u="none" baseline="0" dirty="0">
                <a:latin typeface="Segoe UI" panose="020B0502040204020203" pitchFamily="34" charset="0"/>
                <a:cs typeface="Segoe UI" panose="020B0502040204020203" pitchFamily="34" charset="0"/>
              </a:rPr>
              <a:t>Tennessee</a:t>
            </a:r>
          </a:p>
          <a:p>
            <a:r>
              <a:rPr lang="en-US" sz="1200" b="0" i="0" u="none" baseline="0" dirty="0">
                <a:latin typeface="Segoe UI" panose="020B0502040204020203" pitchFamily="34" charset="0"/>
                <a:cs typeface="Segoe UI" panose="020B0502040204020203" pitchFamily="34" charset="0"/>
              </a:rPr>
              <a:t>Washington, DC</a:t>
            </a:r>
          </a:p>
        </p:txBody>
      </p:sp>
      <p:sp>
        <p:nvSpPr>
          <p:cNvPr id="4" name="Slide Number Placeholder 3"/>
          <p:cNvSpPr>
            <a:spLocks noGrp="1"/>
          </p:cNvSpPr>
          <p:nvPr>
            <p:ph type="sldNum" sz="quarter" idx="5"/>
          </p:nvPr>
        </p:nvSpPr>
        <p:spPr/>
        <p:txBody>
          <a:bodyPr/>
          <a:lstStyle/>
          <a:p>
            <a:fld id="{A1CB3B61-0732-4964-A9F8-279EDDCEBB46}" type="slidenum">
              <a:rPr lang="en-US" smtClean="0"/>
              <a:t>100</a:t>
            </a:fld>
            <a:endParaRPr lang="en-US"/>
          </a:p>
        </p:txBody>
      </p:sp>
    </p:spTree>
    <p:extLst>
      <p:ext uri="{BB962C8B-B14F-4D97-AF65-F5344CB8AC3E}">
        <p14:creationId xmlns:p14="http://schemas.microsoft.com/office/powerpoint/2010/main" val="194810174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a:latin typeface="Segoe UI" panose="020B0502040204020203" pitchFamily="34" charset="0"/>
                <a:cs typeface="Segoe UI" panose="020B0502040204020203" pitchFamily="34" charset="0"/>
              </a:rPr>
              <a:t>In math, a graph is a structure amounting to a set of objects in which some pairs of objects are in some sense related</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Graph Theory gets it start from Leonard Euler's solution of a problem relating to the geometry of position - the 7 bridges of </a:t>
            </a:r>
            <a:r>
              <a:rPr lang="en-US" sz="1200" baseline="0" dirty="0" err="1">
                <a:latin typeface="Segoe UI" panose="020B0502040204020203" pitchFamily="34" charset="0"/>
                <a:cs typeface="Segoe UI" panose="020B0502040204020203" pitchFamily="34" charset="0"/>
              </a:rPr>
              <a:t>Königsberg</a:t>
            </a:r>
            <a:endParaRPr lang="en-US" sz="1200" baseline="0" dirty="0">
              <a:latin typeface="Segoe UI" panose="020B0502040204020203" pitchFamily="34" charset="0"/>
              <a:cs typeface="Segoe UI" panose="020B0502040204020203" pitchFamily="34" charset="0"/>
            </a:endParaRPr>
          </a:p>
          <a:p>
            <a:endParaRPr lang="en-US" sz="1200" baseline="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In regards to data, graphs are a collection of vertices (the objects) and edges (the relationships)</a:t>
            </a:r>
          </a:p>
          <a:p>
            <a:pPr marL="171450"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A graph database is a database that uses graph structure to represent and store data</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Azure Cosmos DB is a fully managed database service with turnkey global distribution and transparent multi-master replication.  Get single-digit millisecond read and write </a:t>
            </a:r>
            <a:r>
              <a:rPr lang="en-US" sz="1200" baseline="0" dirty="0" err="1">
                <a:latin typeface="Segoe UI" panose="020B0502040204020203" pitchFamily="34" charset="0"/>
                <a:cs typeface="Segoe UI" panose="020B0502040204020203" pitchFamily="34" charset="0"/>
              </a:rPr>
              <a:t>latenices</a:t>
            </a:r>
            <a:r>
              <a:rPr lang="en-US" sz="1200" baseline="0" dirty="0">
                <a:latin typeface="Segoe UI" panose="020B0502040204020203" pitchFamily="34" charset="0"/>
                <a:cs typeface="Segoe UI" panose="020B0502040204020203" pitchFamily="34" charset="0"/>
              </a:rPr>
              <a:t> at the 99th percentile, automatic and elastic scaling of throughput and storage worldwide, 99.999-percent high availability, and five well-defined </a:t>
            </a:r>
            <a:r>
              <a:rPr lang="en-US" sz="1200" baseline="0" dirty="0" err="1">
                <a:latin typeface="Segoe UI" panose="020B0502040204020203" pitchFamily="34" charset="0"/>
                <a:cs typeface="Segoe UI" panose="020B0502040204020203" pitchFamily="34" charset="0"/>
              </a:rPr>
              <a:t>conistency</a:t>
            </a:r>
            <a:r>
              <a:rPr lang="en-US" sz="1200" baseline="0" dirty="0">
                <a:latin typeface="Segoe UI" panose="020B0502040204020203" pitchFamily="34" charset="0"/>
                <a:cs typeface="Segoe UI" panose="020B0502040204020203" pitchFamily="34" charset="0"/>
              </a:rPr>
              <a:t> choices.</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Graph databases offer lots of benefits over relational databases</a:t>
            </a:r>
          </a:p>
          <a:p>
            <a:pPr marL="171450"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Shema management</a:t>
            </a:r>
          </a:p>
          <a:p>
            <a:pPr marL="171450"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Table alterations</a:t>
            </a:r>
          </a:p>
          <a:p>
            <a:pPr marL="171450"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Costly writes against multiple tables</a:t>
            </a:r>
          </a:p>
          <a:p>
            <a:pPr marL="171450"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Multiple JOIN operations</a:t>
            </a:r>
          </a:p>
          <a:p>
            <a:pPr marL="171450"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Complex read queries</a:t>
            </a:r>
            <a:endParaRPr lang="en-US" sz="1200" b="1" i="0" u="sng" baseline="0" dirty="0">
              <a:latin typeface="Segoe UI" panose="020B0502040204020203" pitchFamily="34" charset="0"/>
              <a:cs typeface="Segoe UI" panose="020B0502040204020203" pitchFamily="34" charset="0"/>
            </a:endParaRPr>
          </a:p>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101</a:t>
            </a:fld>
            <a:endParaRPr lang="en-US"/>
          </a:p>
        </p:txBody>
      </p:sp>
    </p:spTree>
    <p:extLst>
      <p:ext uri="{BB962C8B-B14F-4D97-AF65-F5344CB8AC3E}">
        <p14:creationId xmlns:p14="http://schemas.microsoft.com/office/powerpoint/2010/main" val="710466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baseline="0" dirty="0">
                <a:latin typeface="Segoe UI" panose="020B0502040204020203" pitchFamily="34" charset="0"/>
                <a:cs typeface="Segoe UI" panose="020B0502040204020203" pitchFamily="34" charset="0"/>
              </a:rPr>
              <a:t>Linguistics:</a:t>
            </a:r>
            <a:r>
              <a:rPr lang="en-US" sz="1200" b="0" baseline="0" dirty="0">
                <a:latin typeface="Segoe UI" panose="020B0502040204020203" pitchFamily="34" charset="0"/>
                <a:cs typeface="Segoe UI" panose="020B0502040204020203" pitchFamily="34" charset="0"/>
              </a:rPr>
              <a:t>  Graph-theoretic methods, in various forms, have proven particularly useful in linguistics, since natural language often lends itself well to discrete structure.  Contemporary approaches such as head-driven phrase structure grammar model the syntax of natural language using typed feature structures, which are directed acyclic graphs.  Within lexical semantics, especially as applied to computers, modeling word meaning is easier when a given word is understood in terms of related words; semantic networks are therefor in computational linguistics.</a:t>
            </a:r>
          </a:p>
          <a:p>
            <a:endParaRPr lang="en-US" sz="1200" b="0" baseline="0" dirty="0">
              <a:latin typeface="Segoe UI" panose="020B0502040204020203" pitchFamily="34" charset="0"/>
              <a:cs typeface="Segoe UI" panose="020B0502040204020203" pitchFamily="34" charset="0"/>
            </a:endParaRPr>
          </a:p>
          <a:p>
            <a:r>
              <a:rPr lang="en-US" sz="1200" b="1" baseline="0" dirty="0">
                <a:latin typeface="Segoe UI" panose="020B0502040204020203" pitchFamily="34" charset="0"/>
                <a:cs typeface="Segoe UI" panose="020B0502040204020203" pitchFamily="34" charset="0"/>
              </a:rPr>
              <a:t>Physics and Chemistry:</a:t>
            </a:r>
            <a:r>
              <a:rPr lang="en-US" sz="1200" b="0" baseline="0" dirty="0">
                <a:latin typeface="Segoe UI" panose="020B0502040204020203" pitchFamily="34" charset="0"/>
                <a:cs typeface="Segoe UI" panose="020B0502040204020203" pitchFamily="34" charset="0"/>
              </a:rPr>
              <a:t>  Graph theory is used to study molecules in chemistry and physics.</a:t>
            </a:r>
          </a:p>
          <a:p>
            <a:endParaRPr lang="en-US" sz="1200" b="0" baseline="0" dirty="0">
              <a:latin typeface="Segoe UI" panose="020B0502040204020203" pitchFamily="34" charset="0"/>
              <a:cs typeface="Segoe UI" panose="020B0502040204020203" pitchFamily="34" charset="0"/>
            </a:endParaRPr>
          </a:p>
          <a:p>
            <a:r>
              <a:rPr lang="en-US" sz="1200" b="1" baseline="0" dirty="0">
                <a:latin typeface="Segoe UI" panose="020B0502040204020203" pitchFamily="34" charset="0"/>
                <a:cs typeface="Segoe UI" panose="020B0502040204020203" pitchFamily="34" charset="0"/>
              </a:rPr>
              <a:t>Social Sciences:</a:t>
            </a:r>
            <a:r>
              <a:rPr lang="en-US" sz="1200" b="0" baseline="0" dirty="0">
                <a:latin typeface="Segoe UI" panose="020B0502040204020203" pitchFamily="34" charset="0"/>
                <a:cs typeface="Segoe UI" panose="020B0502040204020203" pitchFamily="34" charset="0"/>
              </a:rPr>
              <a:t>  Graph theory is used widely in sociology as a way to measure actors’ prestige or to explore rumor spreading, notably through the use of social network analysis software.  Acquaintanceship and friendship graphs describe whether people know each other.  Influence graphs model whether certain people can influence the behavior of others.  Collaboration graphs model whether two people work together in a particular way, such as acting in a movie together.</a:t>
            </a:r>
          </a:p>
          <a:p>
            <a:endParaRPr lang="en-US" sz="1200" b="0" baseline="0" dirty="0">
              <a:latin typeface="Segoe UI" panose="020B0502040204020203" pitchFamily="34" charset="0"/>
              <a:cs typeface="Segoe UI" panose="020B0502040204020203" pitchFamily="34" charset="0"/>
            </a:endParaRPr>
          </a:p>
          <a:p>
            <a:r>
              <a:rPr lang="en-US" sz="1200" b="1" baseline="0" dirty="0">
                <a:latin typeface="Segoe UI" panose="020B0502040204020203" pitchFamily="34" charset="0"/>
                <a:cs typeface="Segoe UI" panose="020B0502040204020203" pitchFamily="34" charset="0"/>
              </a:rPr>
              <a:t>Biology: </a:t>
            </a:r>
            <a:r>
              <a:rPr lang="en-US" sz="1200" b="0" baseline="0" dirty="0">
                <a:latin typeface="Segoe UI" panose="020B0502040204020203" pitchFamily="34" charset="0"/>
                <a:cs typeface="Segoe UI" panose="020B0502040204020203" pitchFamily="34" charset="0"/>
              </a:rPr>
              <a:t>Graph theory is useful in biology and conservation efforts where a vertex can represent regions where certain species exist (or inhabit) and the edges represent migration paths or movements between the regions.  This information is important when looking at breeding patterns or tracking the spread of disease, parasites, or how changes to the movement can affect other species.</a:t>
            </a:r>
          </a:p>
          <a:p>
            <a:endParaRPr lang="en-US" sz="1200" b="0" baseline="0" dirty="0">
              <a:latin typeface="Segoe UI" panose="020B0502040204020203" pitchFamily="34" charset="0"/>
              <a:cs typeface="Segoe UI" panose="020B0502040204020203" pitchFamily="34" charset="0"/>
            </a:endParaRPr>
          </a:p>
          <a:p>
            <a:r>
              <a:rPr lang="en-US" sz="1200" b="1" baseline="0" dirty="0">
                <a:latin typeface="Segoe UI" panose="020B0502040204020203" pitchFamily="34" charset="0"/>
                <a:cs typeface="Segoe UI" panose="020B0502040204020203" pitchFamily="34" charset="0"/>
              </a:rPr>
              <a:t>Computer Science:</a:t>
            </a:r>
            <a:r>
              <a:rPr lang="en-US" sz="1200" b="0" baseline="0" dirty="0">
                <a:latin typeface="Segoe UI" panose="020B0502040204020203" pitchFamily="34" charset="0"/>
                <a:cs typeface="Segoe UI" panose="020B0502040204020203" pitchFamily="34" charset="0"/>
              </a:rPr>
              <a:t>  Graphs are used to represent networks of communications, data organization, computational devices, the flow of computation, etc.  For instance, the link structure of a website can be represented by a directed graph, in which the vertices represent web pages and directed edges represent links from one page to another.  A similar approach can be taken to problems in social media, travel, biology, computer chip design, mapping the progression of neuro-degenerative diseases, and many other fields.</a:t>
            </a:r>
            <a:endParaRPr lang="en-US" sz="1200" b="1"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12</a:t>
            </a:fld>
            <a:endParaRPr lang="en-US"/>
          </a:p>
        </p:txBody>
      </p:sp>
    </p:spTree>
    <p:extLst>
      <p:ext uri="{BB962C8B-B14F-4D97-AF65-F5344CB8AC3E}">
        <p14:creationId xmlns:p14="http://schemas.microsoft.com/office/powerpoint/2010/main" val="2518952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A312F-C661-40B0-BC87-B1F963B772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ACB9ED-0A8A-410F-9101-5B8081A760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Footer Placeholder 4">
            <a:extLst>
              <a:ext uri="{FF2B5EF4-FFF2-40B4-BE49-F238E27FC236}">
                <a16:creationId xmlns:a16="http://schemas.microsoft.com/office/drawing/2014/main" id="{008ABE8E-EFCB-41A1-B499-655C05744B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Graphing Your Way Through the Cosmos</a:t>
            </a:r>
          </a:p>
        </p:txBody>
      </p:sp>
    </p:spTree>
    <p:extLst>
      <p:ext uri="{BB962C8B-B14F-4D97-AF65-F5344CB8AC3E}">
        <p14:creationId xmlns:p14="http://schemas.microsoft.com/office/powerpoint/2010/main" val="2642070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55387-509C-4A51-BC7C-BF49874E2060}"/>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489CA06C-529F-442C-A94B-6A439AB9A4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4E7DD6E2-2901-40B5-AA6C-72C6496B68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Graphing Your Way Through the Cosmos</a:t>
            </a:r>
          </a:p>
        </p:txBody>
      </p:sp>
    </p:spTree>
    <p:extLst>
      <p:ext uri="{BB962C8B-B14F-4D97-AF65-F5344CB8AC3E}">
        <p14:creationId xmlns:p14="http://schemas.microsoft.com/office/powerpoint/2010/main" val="1040391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0BABAA-ED7A-477B-98D1-6AF63C5EB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4956463-5B0B-4854-92D8-018294E70E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A1F674A0-592E-41CC-A07F-57A833B73D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Graphing Your Way Through the Cosmos</a:t>
            </a:r>
          </a:p>
        </p:txBody>
      </p:sp>
    </p:spTree>
    <p:extLst>
      <p:ext uri="{BB962C8B-B14F-4D97-AF65-F5344CB8AC3E}">
        <p14:creationId xmlns:p14="http://schemas.microsoft.com/office/powerpoint/2010/main" val="4394092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7387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1A40B-8435-4F2F-90B4-1A4D9B300328}"/>
              </a:ext>
            </a:extLst>
          </p:cNvPr>
          <p:cNvSpPr>
            <a:spLocks noGrp="1"/>
          </p:cNvSpPr>
          <p:nvPr>
            <p:ph type="title"/>
          </p:nvPr>
        </p:nvSpPr>
        <p:spPr>
          <a:xfrm>
            <a:off x="6363854" y="923636"/>
            <a:ext cx="5264728" cy="3638839"/>
          </a:xfrm>
        </p:spPr>
        <p:txBody>
          <a:bodyPr anchor="t"/>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BBEC64A3-0888-4C41-9978-DE2298B4BCF8}"/>
              </a:ext>
            </a:extLst>
          </p:cNvPr>
          <p:cNvSpPr>
            <a:spLocks noGrp="1"/>
          </p:cNvSpPr>
          <p:nvPr>
            <p:ph type="body" idx="1"/>
          </p:nvPr>
        </p:nvSpPr>
        <p:spPr>
          <a:xfrm>
            <a:off x="6363854" y="4589463"/>
            <a:ext cx="5264728"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813021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5FAF4B-6E1B-420D-8999-E5ABA50D0880}"/>
              </a:ext>
            </a:extLst>
          </p:cNvPr>
          <p:cNvSpPr>
            <a:spLocks noGrp="1"/>
          </p:cNvSpPr>
          <p:nvPr>
            <p:ph type="ftr" sz="quarter" idx="11"/>
          </p:nvPr>
        </p:nvSpPr>
        <p:spPr>
          <a:xfrm>
            <a:off x="4038600" y="6356350"/>
            <a:ext cx="4114800" cy="365125"/>
          </a:xfrm>
          <a:prstGeom prst="rect">
            <a:avLst/>
          </a:prstGeom>
        </p:spPr>
        <p:txBody>
          <a:bodyPr/>
          <a:lstStyle/>
          <a:p>
            <a:pPr algn="ctr"/>
            <a:r>
              <a:rPr lang="en-US" dirty="0"/>
              <a:t>The Hitchhiker’s Guild to the Cosmos</a:t>
            </a:r>
          </a:p>
        </p:txBody>
      </p:sp>
      <p:sp>
        <p:nvSpPr>
          <p:cNvPr id="7" name="Title 6">
            <a:extLst>
              <a:ext uri="{FF2B5EF4-FFF2-40B4-BE49-F238E27FC236}">
                <a16:creationId xmlns:a16="http://schemas.microsoft.com/office/drawing/2014/main" id="{89B49F47-A360-469E-91FE-D9262B5B1882}"/>
              </a:ext>
            </a:extLst>
          </p:cNvPr>
          <p:cNvSpPr>
            <a:spLocks noGrp="1"/>
          </p:cNvSpPr>
          <p:nvPr>
            <p:ph type="title"/>
          </p:nvPr>
        </p:nvSpPr>
        <p:spPr>
          <a:xfrm>
            <a:off x="177800" y="136525"/>
            <a:ext cx="11684000" cy="1325563"/>
          </a:xfrm>
        </p:spPr>
        <p:txBody>
          <a:bodyPr/>
          <a:lstStyle/>
          <a:p>
            <a:r>
              <a:rPr lang="en-US"/>
              <a:t>Click to edit Master title style</a:t>
            </a:r>
          </a:p>
        </p:txBody>
      </p:sp>
    </p:spTree>
    <p:extLst>
      <p:ext uri="{BB962C8B-B14F-4D97-AF65-F5344CB8AC3E}">
        <p14:creationId xmlns:p14="http://schemas.microsoft.com/office/powerpoint/2010/main" val="2002081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7695A-AFFC-4B69-B0E9-CD357406CF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B57D23-0AE4-40EF-9CF5-5772B3E765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7EE7E7D9-1391-4F9E-A279-A76B146CDC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Graphing Your Way Through the Cosmos</a:t>
            </a:r>
          </a:p>
        </p:txBody>
      </p:sp>
    </p:spTree>
    <p:extLst>
      <p:ext uri="{BB962C8B-B14F-4D97-AF65-F5344CB8AC3E}">
        <p14:creationId xmlns:p14="http://schemas.microsoft.com/office/powerpoint/2010/main" val="1354117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1A40B-8435-4F2F-90B4-1A4D9B300328}"/>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BBEC64A3-0888-4C41-9978-DE2298B4BC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7" name="Footer Placeholder 4">
            <a:extLst>
              <a:ext uri="{FF2B5EF4-FFF2-40B4-BE49-F238E27FC236}">
                <a16:creationId xmlns:a16="http://schemas.microsoft.com/office/drawing/2014/main" id="{BB4C19A6-1DD3-45B4-834C-53CE0C2AD5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Graphing Your Way Through the Cosmos</a:t>
            </a:r>
          </a:p>
        </p:txBody>
      </p:sp>
    </p:spTree>
    <p:extLst>
      <p:ext uri="{BB962C8B-B14F-4D97-AF65-F5344CB8AC3E}">
        <p14:creationId xmlns:p14="http://schemas.microsoft.com/office/powerpoint/2010/main" val="3821274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533BF-9D1D-447B-8397-7A1997E9B6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E3C7B9-ED9B-4313-A99D-B8D053A8156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415BEA9-E254-46C4-A29A-C99E1DC63F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5CB9003B-1E41-4FD5-933E-5FEFFD2AB4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Graphing Your Way Through the Cosmos</a:t>
            </a:r>
          </a:p>
        </p:txBody>
      </p:sp>
    </p:spTree>
    <p:extLst>
      <p:ext uri="{BB962C8B-B14F-4D97-AF65-F5344CB8AC3E}">
        <p14:creationId xmlns:p14="http://schemas.microsoft.com/office/powerpoint/2010/main" val="1395029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8F976-53DA-4449-953F-F00513FCD80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02131F1-8F8A-42DB-8D35-0AE2978170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F59A058-9124-4628-875B-DBB3EC6DD61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D78FDF-FFE7-48B2-85C4-1FF9B0EA34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BE36FF-1067-4824-9293-8DEBDF8238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6129001D-4A27-40DA-BAC9-31CDCEDCBC0A}"/>
              </a:ext>
            </a:extLst>
          </p:cNvPr>
          <p:cNvSpPr>
            <a:spLocks noGrp="1"/>
          </p:cNvSpPr>
          <p:nvPr>
            <p:ph type="ftr" sz="quarter" idx="10"/>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Graphing Your Way Through the Cosmos</a:t>
            </a:r>
          </a:p>
        </p:txBody>
      </p:sp>
    </p:spTree>
    <p:extLst>
      <p:ext uri="{BB962C8B-B14F-4D97-AF65-F5344CB8AC3E}">
        <p14:creationId xmlns:p14="http://schemas.microsoft.com/office/powerpoint/2010/main" val="2410264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7283E-3B76-4087-A6AC-E4C509C67099}"/>
              </a:ext>
            </a:extLst>
          </p:cNvPr>
          <p:cNvSpPr>
            <a:spLocks noGrp="1"/>
          </p:cNvSpPr>
          <p:nvPr>
            <p:ph type="title"/>
          </p:nvPr>
        </p:nvSpPr>
        <p:spPr/>
        <p:txBody>
          <a:bodyPr/>
          <a:lstStyle/>
          <a:p>
            <a:r>
              <a:rPr lang="en-US"/>
              <a:t>Click to edit Master title style</a:t>
            </a:r>
          </a:p>
        </p:txBody>
      </p:sp>
      <p:sp>
        <p:nvSpPr>
          <p:cNvPr id="6" name="Footer Placeholder 4">
            <a:extLst>
              <a:ext uri="{FF2B5EF4-FFF2-40B4-BE49-F238E27FC236}">
                <a16:creationId xmlns:a16="http://schemas.microsoft.com/office/drawing/2014/main" id="{EB6721C1-97C5-49B0-A738-98C90E9A96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Graphing Your Way Through the Cosmos</a:t>
            </a:r>
          </a:p>
        </p:txBody>
      </p:sp>
    </p:spTree>
    <p:extLst>
      <p:ext uri="{BB962C8B-B14F-4D97-AF65-F5344CB8AC3E}">
        <p14:creationId xmlns:p14="http://schemas.microsoft.com/office/powerpoint/2010/main" val="1766433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486FDD-6854-4516-8FD0-C1571B3E2E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Graphing Your Way Through the Cosmos</a:t>
            </a:r>
          </a:p>
        </p:txBody>
      </p:sp>
    </p:spTree>
    <p:extLst>
      <p:ext uri="{BB962C8B-B14F-4D97-AF65-F5344CB8AC3E}">
        <p14:creationId xmlns:p14="http://schemas.microsoft.com/office/powerpoint/2010/main" val="875896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05508-1F95-41B7-BA5B-19E3669330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F6D5E7-C18E-4236-AFAA-452BE19BC5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E826E61-F5E8-4DC3-A224-4B0B58F316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7531A9C2-0E51-4E66-979A-3FC721F7A2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Graphing Your Way Through the Cosmos</a:t>
            </a:r>
          </a:p>
        </p:txBody>
      </p:sp>
    </p:spTree>
    <p:extLst>
      <p:ext uri="{BB962C8B-B14F-4D97-AF65-F5344CB8AC3E}">
        <p14:creationId xmlns:p14="http://schemas.microsoft.com/office/powerpoint/2010/main" val="290828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50FD9-61C6-49FD-AE14-CCC673766E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9E17DE-15C7-4BBF-B504-6B011B8933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80D7F17-6E87-4FC2-B486-0E11BE3992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927B3DD0-CC55-4A4F-A074-59E8DC34BD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Graphing Your Way Through the Cosmos</a:t>
            </a:r>
          </a:p>
        </p:txBody>
      </p:sp>
    </p:spTree>
    <p:extLst>
      <p:ext uri="{BB962C8B-B14F-4D97-AF65-F5344CB8AC3E}">
        <p14:creationId xmlns:p14="http://schemas.microsoft.com/office/powerpoint/2010/main" val="1573867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2000" b="-2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3FB4C1-F50B-4AFE-80CA-833DFF124B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39EFE93-E8CD-475E-9DC1-B32E0C8B72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AF5B8477-EAB1-4E63-B875-AB34C6F4957C}"/>
              </a:ext>
            </a:extLst>
          </p:cNvPr>
          <p:cNvPicPr>
            <a:picLocks noChangeAspect="1"/>
          </p:cNvPicPr>
          <p:nvPr userDrawn="1"/>
        </p:nvPicPr>
        <p:blipFill>
          <a:blip r:embed="rId14">
            <a:lum bright="70000" contrast="-70000"/>
            <a:extLs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10" name="Picture 9">
            <a:extLst>
              <a:ext uri="{FF2B5EF4-FFF2-40B4-BE49-F238E27FC236}">
                <a16:creationId xmlns:a16="http://schemas.microsoft.com/office/drawing/2014/main" id="{D45C456C-F38F-433D-8CC2-D3185B78891A}"/>
              </a:ext>
            </a:extLst>
          </p:cNvPr>
          <p:cNvPicPr>
            <a:picLocks noChangeAspect="1"/>
          </p:cNvPicPr>
          <p:nvPr userDrawn="1"/>
        </p:nvPicPr>
        <p:blipFill>
          <a:blip r:embed="rId15">
            <a:lum bright="70000" contrast="-70000"/>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
        <p:nvSpPr>
          <p:cNvPr id="11" name="TextBox 10">
            <a:extLst>
              <a:ext uri="{FF2B5EF4-FFF2-40B4-BE49-F238E27FC236}">
                <a16:creationId xmlns:a16="http://schemas.microsoft.com/office/drawing/2014/main" id="{F9057B6E-D10D-4C95-934B-5BBD8F9911EA}"/>
              </a:ext>
            </a:extLst>
          </p:cNvPr>
          <p:cNvSpPr txBox="1"/>
          <p:nvPr userDrawn="1"/>
        </p:nvSpPr>
        <p:spPr>
          <a:xfrm>
            <a:off x="4091709" y="6381463"/>
            <a:ext cx="400858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CDCDCD"/>
                </a:solidFill>
              </a:rPr>
              <a:t>Graphing Your Way Through the Cosmos</a:t>
            </a:r>
          </a:p>
        </p:txBody>
      </p:sp>
    </p:spTree>
    <p:extLst>
      <p:ext uri="{BB962C8B-B14F-4D97-AF65-F5344CB8AC3E}">
        <p14:creationId xmlns:p14="http://schemas.microsoft.com/office/powerpoint/2010/main" val="42139012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3FB4C1-F50B-4AFE-80CA-833DFF124B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39EFE93-E8CD-475E-9DC1-B32E0C8B72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64273186"/>
      </p:ext>
    </p:extLst>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3FB4C1-F50B-4AFE-80CA-833DFF124B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39EFE93-E8CD-475E-9DC1-B32E0C8B72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AF5B8477-EAB1-4E63-B875-AB34C6F4957C}"/>
              </a:ext>
            </a:extLst>
          </p:cNvPr>
          <p:cNvPicPr>
            <a:picLocks noChangeAspect="1"/>
          </p:cNvPicPr>
          <p:nvPr userDrawn="1"/>
        </p:nvPicPr>
        <p:blipFill>
          <a:blip r:embed="rId4">
            <a:lum bright="70000" contrast="-70000"/>
            <a:extLs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10" name="Picture 9">
            <a:extLst>
              <a:ext uri="{FF2B5EF4-FFF2-40B4-BE49-F238E27FC236}">
                <a16:creationId xmlns:a16="http://schemas.microsoft.com/office/drawing/2014/main" id="{D45C456C-F38F-433D-8CC2-D3185B78891A}"/>
              </a:ext>
            </a:extLst>
          </p:cNvPr>
          <p:cNvPicPr>
            <a:picLocks noChangeAspect="1"/>
          </p:cNvPicPr>
          <p:nvPr userDrawn="1"/>
        </p:nvPicPr>
        <p:blipFill>
          <a:blip r:embed="rId5">
            <a:lum bright="70000" contrast="-70000"/>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Tree>
    <p:extLst>
      <p:ext uri="{BB962C8B-B14F-4D97-AF65-F5344CB8AC3E}">
        <p14:creationId xmlns:p14="http://schemas.microsoft.com/office/powerpoint/2010/main" val="5678479"/>
      </p:ext>
    </p:extLst>
  </p:cSld>
  <p:clrMap bg1="lt1" tx1="dk1" bg2="lt2" tx2="dk2" accent1="accent1" accent2="accent2" accent3="accent3" accent4="accent4" accent5="accent5" accent6="accent6" hlink="hlink" folHlink="folHlink"/>
  <p:sldLayoutIdLst>
    <p:sldLayoutId id="2147483663" r:id="rId1"/>
    <p:sldLayoutId id="2147483672" r:id="rId2"/>
  </p:sldLayoutIdLst>
  <p:txStyles>
    <p:title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g"/><Relationship Id="rId7"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7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png"/><Relationship Id="rId7"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1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73.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1.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62.xml"/><Relationship Id="rId1" Type="http://schemas.openxmlformats.org/officeDocument/2006/relationships/slideLayout" Target="../slideLayouts/slideLayout14.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png"/><Relationship Id="rId4" Type="http://schemas.openxmlformats.org/officeDocument/2006/relationships/image" Target="../media/image41.png"/><Relationship Id="rId9" Type="http://schemas.openxmlformats.org/officeDocument/2006/relationships/image" Target="../media/image50.png"/><Relationship Id="rId14" Type="http://schemas.openxmlformats.org/officeDocument/2006/relationships/image" Target="../media/image55.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4.xml"/><Relationship Id="rId5" Type="http://schemas.openxmlformats.org/officeDocument/2006/relationships/image" Target="../media/image57.png"/><Relationship Id="rId4" Type="http://schemas.openxmlformats.org/officeDocument/2006/relationships/image" Target="../media/image41.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7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65.xml"/><Relationship Id="rId1" Type="http://schemas.openxmlformats.org/officeDocument/2006/relationships/slideLayout" Target="../slideLayouts/slideLayout14.xml"/><Relationship Id="rId6" Type="http://schemas.openxmlformats.org/officeDocument/2006/relationships/image" Target="../media/image59.png"/><Relationship Id="rId11" Type="http://schemas.openxmlformats.org/officeDocument/2006/relationships/image" Target="../media/image63.svg"/><Relationship Id="rId5" Type="http://schemas.openxmlformats.org/officeDocument/2006/relationships/image" Target="../media/image58.png"/><Relationship Id="rId10" Type="http://schemas.openxmlformats.org/officeDocument/2006/relationships/image" Target="../media/image62.png"/><Relationship Id="rId4" Type="http://schemas.openxmlformats.org/officeDocument/2006/relationships/image" Target="../media/image41.png"/><Relationship Id="rId9" Type="http://schemas.openxmlformats.org/officeDocument/2006/relationships/image" Target="../media/image61.sv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9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2128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A7F18-DCCB-49BA-A903-B5ADDE71034A}"/>
              </a:ext>
            </a:extLst>
          </p:cNvPr>
          <p:cNvSpPr>
            <a:spLocks noGrp="1"/>
          </p:cNvSpPr>
          <p:nvPr>
            <p:ph type="title"/>
          </p:nvPr>
        </p:nvSpPr>
        <p:spPr/>
        <p:txBody>
          <a:bodyPr/>
          <a:lstStyle/>
          <a:p>
            <a:r>
              <a:rPr lang="en-US" dirty="0"/>
              <a:t>History </a:t>
            </a:r>
            <a:r>
              <a:rPr lang="en-US" dirty="0">
                <a:solidFill>
                  <a:srgbClr val="FE6D31"/>
                </a:solidFill>
              </a:rPr>
              <a:t>Graph Theory</a:t>
            </a:r>
            <a:endParaRPr lang="en-US" dirty="0"/>
          </a:p>
        </p:txBody>
      </p:sp>
      <p:pic>
        <p:nvPicPr>
          <p:cNvPr id="3" name="Picture 2" descr="7 Bridges of Königsberg">
            <a:extLst>
              <a:ext uri="{FF2B5EF4-FFF2-40B4-BE49-F238E27FC236}">
                <a16:creationId xmlns:a16="http://schemas.microsoft.com/office/drawing/2014/main" id="{9A711110-D4D5-4CF4-968D-EC47F5EAB9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40" y="1577614"/>
            <a:ext cx="6920342" cy="4714875"/>
          </a:xfrm>
          <a:prstGeom prst="rect">
            <a:avLst/>
          </a:prstGeom>
        </p:spPr>
      </p:pic>
      <p:sp>
        <p:nvSpPr>
          <p:cNvPr id="5" name="Rectangle 4">
            <a:extLst>
              <a:ext uri="{FF2B5EF4-FFF2-40B4-BE49-F238E27FC236}">
                <a16:creationId xmlns:a16="http://schemas.microsoft.com/office/drawing/2014/main" id="{BD0E0C7B-A6E3-4B27-A937-C42B73EB0C48}"/>
              </a:ext>
            </a:extLst>
          </p:cNvPr>
          <p:cNvSpPr/>
          <p:nvPr/>
        </p:nvSpPr>
        <p:spPr>
          <a:xfrm>
            <a:off x="7505089" y="1690688"/>
            <a:ext cx="4534907" cy="1569660"/>
          </a:xfrm>
          <a:prstGeom prst="rect">
            <a:avLst/>
          </a:prstGeom>
        </p:spPr>
        <p:txBody>
          <a:bodyPr wrap="square">
            <a:spAutoFit/>
          </a:bodyPr>
          <a:lstStyle/>
          <a:p>
            <a:r>
              <a:rPr lang="en-US" sz="3200" dirty="0" err="1">
                <a:solidFill>
                  <a:schemeClr val="bg1"/>
                </a:solidFill>
              </a:rPr>
              <a:t>Solutio</a:t>
            </a:r>
            <a:r>
              <a:rPr lang="en-US" sz="3200" dirty="0">
                <a:solidFill>
                  <a:schemeClr val="bg1"/>
                </a:solidFill>
              </a:rPr>
              <a:t> </a:t>
            </a:r>
            <a:r>
              <a:rPr lang="en-US" sz="3200" dirty="0" err="1">
                <a:solidFill>
                  <a:schemeClr val="bg1"/>
                </a:solidFill>
              </a:rPr>
              <a:t>problematis</a:t>
            </a:r>
            <a:r>
              <a:rPr lang="en-US" sz="3200" dirty="0">
                <a:solidFill>
                  <a:schemeClr val="bg1"/>
                </a:solidFill>
              </a:rPr>
              <a:t> ad </a:t>
            </a:r>
            <a:r>
              <a:rPr lang="en-US" sz="3200" dirty="0" err="1">
                <a:solidFill>
                  <a:schemeClr val="bg1"/>
                </a:solidFill>
              </a:rPr>
              <a:t>geometriam</a:t>
            </a:r>
            <a:r>
              <a:rPr lang="en-US" sz="3200" dirty="0">
                <a:solidFill>
                  <a:schemeClr val="bg1"/>
                </a:solidFill>
              </a:rPr>
              <a:t> situs </a:t>
            </a:r>
            <a:r>
              <a:rPr lang="en-US" sz="3200" dirty="0" err="1">
                <a:solidFill>
                  <a:schemeClr val="bg1"/>
                </a:solidFill>
              </a:rPr>
              <a:t>pertinentis</a:t>
            </a:r>
            <a:endParaRPr lang="en-US" sz="3200" dirty="0">
              <a:solidFill>
                <a:schemeClr val="bg1"/>
              </a:solidFill>
            </a:endParaRPr>
          </a:p>
        </p:txBody>
      </p:sp>
      <p:sp>
        <p:nvSpPr>
          <p:cNvPr id="12" name="Rectangle 11">
            <a:extLst>
              <a:ext uri="{FF2B5EF4-FFF2-40B4-BE49-F238E27FC236}">
                <a16:creationId xmlns:a16="http://schemas.microsoft.com/office/drawing/2014/main" id="{DBAF3AAC-2B79-4052-A057-9DF1FD68AA83}"/>
              </a:ext>
            </a:extLst>
          </p:cNvPr>
          <p:cNvSpPr/>
          <p:nvPr/>
        </p:nvSpPr>
        <p:spPr>
          <a:xfrm>
            <a:off x="7505088" y="4206580"/>
            <a:ext cx="4534907" cy="1569660"/>
          </a:xfrm>
          <a:prstGeom prst="rect">
            <a:avLst/>
          </a:prstGeom>
        </p:spPr>
        <p:txBody>
          <a:bodyPr wrap="square">
            <a:spAutoFit/>
          </a:bodyPr>
          <a:lstStyle/>
          <a:p>
            <a:r>
              <a:rPr lang="en-US" sz="3200" dirty="0">
                <a:solidFill>
                  <a:schemeClr val="bg1"/>
                </a:solidFill>
              </a:rPr>
              <a:t>The solution of a problem relating to the geometry of position</a:t>
            </a:r>
          </a:p>
        </p:txBody>
      </p:sp>
    </p:spTree>
    <p:extLst>
      <p:ext uri="{BB962C8B-B14F-4D97-AF65-F5344CB8AC3E}">
        <p14:creationId xmlns:p14="http://schemas.microsoft.com/office/powerpoint/2010/main" val="108493790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600" dirty="0"/>
              <a:t>What states have I been scheduled in?</a:t>
            </a:r>
          </a:p>
        </p:txBody>
      </p:sp>
      <p:pic>
        <p:nvPicPr>
          <p:cNvPr id="4" name="Picture 3">
            <a:extLst>
              <a:ext uri="{FF2B5EF4-FFF2-40B4-BE49-F238E27FC236}">
                <a16:creationId xmlns:a16="http://schemas.microsoft.com/office/drawing/2014/main" id="{5370E40C-FBA3-4206-82F4-01266156C09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2" cy="5735069"/>
          </a:xfrm>
          <a:prstGeom prst="rect">
            <a:avLst/>
          </a:prstGeom>
        </p:spPr>
      </p:pic>
      <p:sp>
        <p:nvSpPr>
          <p:cNvPr id="5" name="Rectangle 4">
            <a:extLst>
              <a:ext uri="{FF2B5EF4-FFF2-40B4-BE49-F238E27FC236}">
                <a16:creationId xmlns:a16="http://schemas.microsoft.com/office/drawing/2014/main" id="{36960043-EB20-47D0-BE23-0BDDD7DA7EFD}"/>
              </a:ext>
            </a:extLst>
          </p:cNvPr>
          <p:cNvSpPr/>
          <p:nvPr/>
        </p:nvSpPr>
        <p:spPr>
          <a:xfrm>
            <a:off x="6294368" y="1158808"/>
            <a:ext cx="5542068" cy="3416320"/>
          </a:xfrm>
          <a:prstGeom prst="rect">
            <a:avLst/>
          </a:prstGeom>
        </p:spPr>
        <p:txBody>
          <a:bodyPr wrap="square">
            <a:spAutoFit/>
          </a:bodyPr>
          <a:lstStyle/>
          <a:p>
            <a:r>
              <a:rPr lang="en-US" sz="3600" dirty="0" err="1">
                <a:solidFill>
                  <a:schemeClr val="bg1"/>
                </a:solidFill>
              </a:rPr>
              <a:t>g.E</a:t>
            </a:r>
            <a:r>
              <a:rPr lang="en-US" sz="3600" dirty="0">
                <a:solidFill>
                  <a:schemeClr val="bg1"/>
                </a:solidFill>
              </a:rPr>
              <a:t>()</a:t>
            </a:r>
          </a:p>
          <a:p>
            <a:r>
              <a:rPr lang="en-US" sz="3600" dirty="0">
                <a:solidFill>
                  <a:schemeClr val="bg1"/>
                </a:solidFill>
              </a:rPr>
              <a:t>.</a:t>
            </a:r>
            <a:r>
              <a:rPr lang="en-US" sz="3600" dirty="0" err="1">
                <a:solidFill>
                  <a:schemeClr val="bg1"/>
                </a:solidFill>
              </a:rPr>
              <a:t>hasLabel</a:t>
            </a:r>
            <a:r>
              <a:rPr lang="en-US" sz="3600" dirty="0">
                <a:solidFill>
                  <a:schemeClr val="bg1"/>
                </a:solidFill>
              </a:rPr>
              <a:t>('</a:t>
            </a:r>
            <a:r>
              <a:rPr lang="en-US" sz="3600" dirty="0" err="1">
                <a:solidFill>
                  <a:schemeClr val="bg1"/>
                </a:solidFill>
              </a:rPr>
              <a:t>submittedTo</a:t>
            </a:r>
            <a:r>
              <a:rPr lang="en-US" sz="3600" dirty="0">
                <a:solidFill>
                  <a:schemeClr val="bg1"/>
                </a:solidFill>
              </a:rPr>
              <a:t>’)</a:t>
            </a:r>
          </a:p>
          <a:p>
            <a:r>
              <a:rPr lang="en-US" sz="3600" dirty="0">
                <a:solidFill>
                  <a:schemeClr val="bg1"/>
                </a:solidFill>
              </a:rPr>
              <a:t>.has('status', 'Confirmed’)</a:t>
            </a:r>
          </a:p>
          <a:p>
            <a:r>
              <a:rPr lang="en-US" sz="3600" dirty="0">
                <a:solidFill>
                  <a:schemeClr val="bg1"/>
                </a:solidFill>
              </a:rPr>
              <a:t>.</a:t>
            </a:r>
            <a:r>
              <a:rPr lang="en-US" sz="3600" dirty="0" err="1">
                <a:solidFill>
                  <a:schemeClr val="bg1"/>
                </a:solidFill>
              </a:rPr>
              <a:t>inV</a:t>
            </a:r>
            <a:r>
              <a:rPr lang="en-US" sz="3600" dirty="0">
                <a:solidFill>
                  <a:schemeClr val="bg1"/>
                </a:solidFill>
              </a:rPr>
              <a:t>()</a:t>
            </a:r>
          </a:p>
          <a:p>
            <a:r>
              <a:rPr lang="en-US" sz="3600" dirty="0">
                <a:solidFill>
                  <a:schemeClr val="bg1"/>
                </a:solidFill>
              </a:rPr>
              <a:t>.</a:t>
            </a:r>
            <a:r>
              <a:rPr lang="en-US" sz="3600" dirty="0" err="1">
                <a:solidFill>
                  <a:schemeClr val="bg1"/>
                </a:solidFill>
              </a:rPr>
              <a:t>outE</a:t>
            </a:r>
            <a:r>
              <a:rPr lang="en-US" sz="3600" dirty="0">
                <a:solidFill>
                  <a:schemeClr val="bg1"/>
                </a:solidFill>
              </a:rPr>
              <a:t>('</a:t>
            </a:r>
            <a:r>
              <a:rPr lang="en-US" sz="3600" dirty="0" err="1">
                <a:solidFill>
                  <a:schemeClr val="bg1"/>
                </a:solidFill>
              </a:rPr>
              <a:t>stateLocation</a:t>
            </a:r>
            <a:r>
              <a:rPr lang="en-US" sz="3600" dirty="0">
                <a:solidFill>
                  <a:schemeClr val="bg1"/>
                </a:solidFill>
              </a:rPr>
              <a:t>’)</a:t>
            </a:r>
          </a:p>
          <a:p>
            <a:r>
              <a:rPr lang="en-US" sz="3600" dirty="0">
                <a:solidFill>
                  <a:schemeClr val="bg1"/>
                </a:solidFill>
              </a:rPr>
              <a:t>.</a:t>
            </a:r>
            <a:r>
              <a:rPr lang="en-US" sz="3600" dirty="0" err="1">
                <a:solidFill>
                  <a:schemeClr val="bg1"/>
                </a:solidFill>
              </a:rPr>
              <a:t>inV</a:t>
            </a:r>
            <a:r>
              <a:rPr lang="en-US" sz="3600" dirty="0">
                <a:solidFill>
                  <a:schemeClr val="bg1"/>
                </a:solidFill>
              </a:rPr>
              <a:t>()</a:t>
            </a:r>
            <a:endParaRPr lang="en-US" sz="3600" dirty="0"/>
          </a:p>
        </p:txBody>
      </p:sp>
    </p:spTree>
    <p:extLst>
      <p:ext uri="{BB962C8B-B14F-4D97-AF65-F5344CB8AC3E}">
        <p14:creationId xmlns:p14="http://schemas.microsoft.com/office/powerpoint/2010/main" val="27269234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Wrapping Up</a:t>
            </a:r>
            <a:endParaRPr lang="en-US" sz="3100" dirty="0">
              <a:solidFill>
                <a:srgbClr val="FE6D31"/>
              </a:solidFill>
            </a:endParaRPr>
          </a:p>
        </p:txBody>
      </p:sp>
      <p:sp>
        <p:nvSpPr>
          <p:cNvPr id="5" name="Rectangle 8">
            <a:extLst>
              <a:ext uri="{FF2B5EF4-FFF2-40B4-BE49-F238E27FC236}">
                <a16:creationId xmlns:a16="http://schemas.microsoft.com/office/drawing/2014/main" id="{27CFFE71-959A-41A0-A9D3-3C209ACCF3C8}"/>
              </a:ext>
            </a:extLst>
          </p:cNvPr>
          <p:cNvSpPr/>
          <p:nvPr/>
        </p:nvSpPr>
        <p:spPr>
          <a:xfrm>
            <a:off x="333214" y="1506922"/>
            <a:ext cx="10995228" cy="4280339"/>
          </a:xfrm>
          <a:prstGeom prst="rect">
            <a:avLst/>
          </a:prstGeom>
        </p:spPr>
        <p:txBody>
          <a:bodyPr wrap="square">
            <a:spAutoFit/>
          </a:bodyPr>
          <a:lstStyle/>
          <a:p>
            <a:pPr marL="171450" indent="-171450">
              <a:lnSpc>
                <a:spcPct val="150000"/>
              </a:lnSpc>
              <a:spcBef>
                <a:spcPts val="800"/>
              </a:spcBef>
              <a:buFont typeface="Arial" panose="020B0604020202020204" pitchFamily="34" charset="0"/>
              <a:buChar char="•"/>
            </a:pPr>
            <a:r>
              <a:rPr lang="en-US" altLang="zh-CN" sz="2700" dirty="0">
                <a:solidFill>
                  <a:schemeClr val="bg1"/>
                </a:solidFill>
                <a:ea typeface="Lato Light" panose="020F0502020204030203" pitchFamily="34" charset="0"/>
                <a:cs typeface="Lato Light" panose="020F0502020204030203" pitchFamily="34" charset="0"/>
              </a:rPr>
              <a:t>Graphs – set of objects in which pairs are in some sense related</a:t>
            </a:r>
          </a:p>
          <a:p>
            <a:pPr marL="171450" indent="-171450">
              <a:lnSpc>
                <a:spcPct val="150000"/>
              </a:lnSpc>
              <a:spcBef>
                <a:spcPts val="800"/>
              </a:spcBef>
              <a:buFont typeface="Arial" panose="020B0604020202020204" pitchFamily="34" charset="0"/>
              <a:buChar char="•"/>
            </a:pPr>
            <a:r>
              <a:rPr lang="en-US" altLang="zh-CN" sz="2700" dirty="0">
                <a:solidFill>
                  <a:schemeClr val="bg1"/>
                </a:solidFill>
                <a:ea typeface="Lato Light" panose="020F0502020204030203" pitchFamily="34" charset="0"/>
                <a:cs typeface="Lato Light" panose="020F0502020204030203" pitchFamily="34" charset="0"/>
              </a:rPr>
              <a:t>Graph Theory – Starts with the 7 bridges of </a:t>
            </a:r>
            <a:r>
              <a:rPr lang="en-US" sz="2700" dirty="0" err="1">
                <a:solidFill>
                  <a:srgbClr val="F9F9F9"/>
                </a:solidFill>
              </a:rPr>
              <a:t>Königsberg</a:t>
            </a:r>
            <a:endParaRPr lang="en-US" sz="2700" dirty="0">
              <a:solidFill>
                <a:srgbClr val="F9F9F9"/>
              </a:solidFill>
            </a:endParaRPr>
          </a:p>
          <a:p>
            <a:pPr marL="171450" indent="-171450">
              <a:lnSpc>
                <a:spcPct val="150000"/>
              </a:lnSpc>
              <a:spcBef>
                <a:spcPts val="800"/>
              </a:spcBef>
              <a:buFont typeface="Arial" panose="020B0604020202020204" pitchFamily="34" charset="0"/>
              <a:buChar char="•"/>
            </a:pPr>
            <a:r>
              <a:rPr lang="en-US" altLang="zh-CN" sz="2700" dirty="0">
                <a:solidFill>
                  <a:srgbClr val="F9F9F9"/>
                </a:solidFill>
                <a:ea typeface="Lato Light" panose="020F0502020204030203" pitchFamily="34" charset="0"/>
                <a:cs typeface="Lato Light" panose="020F0502020204030203" pitchFamily="34" charset="0"/>
              </a:rPr>
              <a:t>Graph databases – use graph structure to represent and store data</a:t>
            </a:r>
          </a:p>
          <a:p>
            <a:pPr marL="171450" indent="-171450">
              <a:lnSpc>
                <a:spcPct val="150000"/>
              </a:lnSpc>
              <a:spcBef>
                <a:spcPts val="800"/>
              </a:spcBef>
              <a:buFont typeface="Arial" panose="020B0604020202020204" pitchFamily="34" charset="0"/>
              <a:buChar char="•"/>
            </a:pPr>
            <a:r>
              <a:rPr lang="en-US" altLang="zh-CN" sz="2700" dirty="0">
                <a:solidFill>
                  <a:srgbClr val="F9F9F9"/>
                </a:solidFill>
                <a:ea typeface="Lato Light" panose="020F0502020204030203" pitchFamily="34" charset="0"/>
                <a:cs typeface="Lato Light" panose="020F0502020204030203" pitchFamily="34" charset="0"/>
              </a:rPr>
              <a:t>Azure Cosmos DB – globally distributed, multi-model database service</a:t>
            </a:r>
          </a:p>
          <a:p>
            <a:pPr marL="171450" indent="-171450">
              <a:lnSpc>
                <a:spcPct val="150000"/>
              </a:lnSpc>
              <a:spcBef>
                <a:spcPts val="800"/>
              </a:spcBef>
              <a:buFont typeface="Arial" panose="020B0604020202020204" pitchFamily="34" charset="0"/>
              <a:buChar char="•"/>
            </a:pPr>
            <a:r>
              <a:rPr lang="en-US" altLang="zh-CN" sz="2700" dirty="0">
                <a:solidFill>
                  <a:srgbClr val="F9F9F9"/>
                </a:solidFill>
                <a:ea typeface="Lato Light" panose="020F0502020204030203" pitchFamily="34" charset="0"/>
                <a:cs typeface="Lato Light" panose="020F0502020204030203" pitchFamily="34" charset="0"/>
              </a:rPr>
              <a:t>Graph vs Relational – lots of benefits that make graph database worth a look</a:t>
            </a:r>
          </a:p>
          <a:p>
            <a:pPr marL="171450" indent="-171450">
              <a:lnSpc>
                <a:spcPct val="150000"/>
              </a:lnSpc>
              <a:spcBef>
                <a:spcPts val="800"/>
              </a:spcBef>
              <a:buFont typeface="Arial" panose="020B0604020202020204" pitchFamily="34" charset="0"/>
              <a:buChar char="•"/>
            </a:pPr>
            <a:r>
              <a:rPr lang="en-US" altLang="zh-CN" sz="2700" dirty="0">
                <a:solidFill>
                  <a:srgbClr val="F9F9F9"/>
                </a:solidFill>
                <a:ea typeface="Lato Light" panose="020F0502020204030203" pitchFamily="34" charset="0"/>
                <a:cs typeface="Lato Light" panose="020F0502020204030203" pitchFamily="34" charset="0"/>
              </a:rPr>
              <a:t>Graph Traversal – Navigating graph data using patterns</a:t>
            </a:r>
          </a:p>
        </p:txBody>
      </p:sp>
    </p:spTree>
    <p:extLst>
      <p:ext uri="{BB962C8B-B14F-4D97-AF65-F5344CB8AC3E}">
        <p14:creationId xmlns:p14="http://schemas.microsoft.com/office/powerpoint/2010/main" val="11001555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D6D27-A92A-4993-98F4-6BF128C3DA79}"/>
              </a:ext>
            </a:extLst>
          </p:cNvPr>
          <p:cNvSpPr>
            <a:spLocks noGrp="1"/>
          </p:cNvSpPr>
          <p:nvPr>
            <p:ph type="title"/>
          </p:nvPr>
        </p:nvSpPr>
        <p:spPr>
          <a:xfrm>
            <a:off x="6363854" y="923637"/>
            <a:ext cx="5264728" cy="990224"/>
          </a:xfrm>
        </p:spPr>
        <p:txBody>
          <a:bodyPr/>
          <a:lstStyle/>
          <a:p>
            <a:pPr algn="ctr"/>
            <a:r>
              <a:rPr lang="en-US" dirty="0"/>
              <a:t>Thank You!</a:t>
            </a:r>
            <a:endParaRPr lang="en-US" dirty="0">
              <a:solidFill>
                <a:srgbClr val="FE6D31"/>
              </a:solidFill>
            </a:endParaRPr>
          </a:p>
        </p:txBody>
      </p:sp>
      <p:sp>
        <p:nvSpPr>
          <p:cNvPr id="3" name="Text Placeholder 2">
            <a:extLst>
              <a:ext uri="{FF2B5EF4-FFF2-40B4-BE49-F238E27FC236}">
                <a16:creationId xmlns:a16="http://schemas.microsoft.com/office/drawing/2014/main" id="{A1B35F44-0888-4CBD-9337-2C889A241176}"/>
              </a:ext>
            </a:extLst>
          </p:cNvPr>
          <p:cNvSpPr>
            <a:spLocks noGrp="1"/>
          </p:cNvSpPr>
          <p:nvPr>
            <p:ph type="body" idx="1"/>
          </p:nvPr>
        </p:nvSpPr>
        <p:spPr>
          <a:xfrm>
            <a:off x="6448915" y="1928813"/>
            <a:ext cx="5264728" cy="431615"/>
          </a:xfrm>
        </p:spPr>
        <p:txBody>
          <a:bodyPr/>
          <a:lstStyle/>
          <a:p>
            <a:r>
              <a:rPr lang="en-US" dirty="0"/>
              <a:t>Graphing Your Way Through the Cosmos</a:t>
            </a:r>
          </a:p>
        </p:txBody>
      </p:sp>
      <p:sp>
        <p:nvSpPr>
          <p:cNvPr id="5" name="Content Placeholder 2">
            <a:extLst>
              <a:ext uri="{FF2B5EF4-FFF2-40B4-BE49-F238E27FC236}">
                <a16:creationId xmlns:a16="http://schemas.microsoft.com/office/drawing/2014/main" id="{318DC262-5D28-4924-89D8-6ACEC2B1466C}"/>
              </a:ext>
            </a:extLst>
          </p:cNvPr>
          <p:cNvSpPr txBox="1">
            <a:spLocks/>
          </p:cNvSpPr>
          <p:nvPr/>
        </p:nvSpPr>
        <p:spPr>
          <a:xfrm>
            <a:off x="5979343" y="2473915"/>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TaleLearnCode.com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7" name="Picture 6">
            <a:extLst>
              <a:ext uri="{FF2B5EF4-FFF2-40B4-BE49-F238E27FC236}">
                <a16:creationId xmlns:a16="http://schemas.microsoft.com/office/drawing/2014/main" id="{86BC02B9-01E8-42BF-845C-EDE2FD6DE25F}"/>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466718" y="2584752"/>
            <a:ext cx="489978" cy="450483"/>
          </a:xfrm>
          <a:prstGeom prst="rect">
            <a:avLst/>
          </a:prstGeom>
        </p:spPr>
      </p:pic>
      <p:pic>
        <p:nvPicPr>
          <p:cNvPr id="9" name="Picture 8">
            <a:extLst>
              <a:ext uri="{FF2B5EF4-FFF2-40B4-BE49-F238E27FC236}">
                <a16:creationId xmlns:a16="http://schemas.microsoft.com/office/drawing/2014/main" id="{900687A8-36DB-4150-80AA-A4C3D7BF7DD3}"/>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475954" y="3270826"/>
            <a:ext cx="480742" cy="480742"/>
          </a:xfrm>
          <a:prstGeom prst="rect">
            <a:avLst/>
          </a:prstGeom>
        </p:spPr>
      </p:pic>
      <p:pic>
        <p:nvPicPr>
          <p:cNvPr id="11" name="Picture 10">
            <a:extLst>
              <a:ext uri="{FF2B5EF4-FFF2-40B4-BE49-F238E27FC236}">
                <a16:creationId xmlns:a16="http://schemas.microsoft.com/office/drawing/2014/main" id="{B87F2C6F-619F-4A2C-B794-2742DC0A2687}"/>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475954" y="3847102"/>
            <a:ext cx="489978" cy="489978"/>
          </a:xfrm>
          <a:prstGeom prst="rect">
            <a:avLst/>
          </a:prstGeom>
        </p:spPr>
      </p:pic>
      <p:pic>
        <p:nvPicPr>
          <p:cNvPr id="13" name="Picture 12">
            <a:extLst>
              <a:ext uri="{FF2B5EF4-FFF2-40B4-BE49-F238E27FC236}">
                <a16:creationId xmlns:a16="http://schemas.microsoft.com/office/drawing/2014/main" id="{473FEA46-30A3-41B7-B24B-65C9EBB69DE0}"/>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475954" y="4563435"/>
            <a:ext cx="480742" cy="480742"/>
          </a:xfrm>
          <a:prstGeom prst="rect">
            <a:avLst/>
          </a:prstGeom>
        </p:spPr>
      </p:pic>
      <p:pic>
        <p:nvPicPr>
          <p:cNvPr id="15" name="Picture 14">
            <a:extLst>
              <a:ext uri="{FF2B5EF4-FFF2-40B4-BE49-F238E27FC236}">
                <a16:creationId xmlns:a16="http://schemas.microsoft.com/office/drawing/2014/main" id="{02BF08C8-2E10-4711-A403-AE2B05AC753F}"/>
              </a:ext>
            </a:extLst>
          </p:cNvPr>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488879" y="5201555"/>
            <a:ext cx="445655" cy="445655"/>
          </a:xfrm>
          <a:prstGeom prst="rect">
            <a:avLst/>
          </a:prstGeom>
        </p:spPr>
      </p:pic>
    </p:spTree>
    <p:extLst>
      <p:ext uri="{BB962C8B-B14F-4D97-AF65-F5344CB8AC3E}">
        <p14:creationId xmlns:p14="http://schemas.microsoft.com/office/powerpoint/2010/main" val="2217002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A7F18-DCCB-49BA-A903-B5ADDE71034A}"/>
              </a:ext>
            </a:extLst>
          </p:cNvPr>
          <p:cNvSpPr>
            <a:spLocks noGrp="1"/>
          </p:cNvSpPr>
          <p:nvPr>
            <p:ph type="title"/>
          </p:nvPr>
        </p:nvSpPr>
        <p:spPr/>
        <p:txBody>
          <a:bodyPr/>
          <a:lstStyle/>
          <a:p>
            <a:r>
              <a:rPr lang="en-US" dirty="0"/>
              <a:t>History </a:t>
            </a:r>
            <a:r>
              <a:rPr lang="en-US" dirty="0">
                <a:solidFill>
                  <a:srgbClr val="FE6D31"/>
                </a:solidFill>
              </a:rPr>
              <a:t>Graph Theory</a:t>
            </a:r>
            <a:endParaRPr lang="en-US" dirty="0"/>
          </a:p>
        </p:txBody>
      </p:sp>
      <p:pic>
        <p:nvPicPr>
          <p:cNvPr id="8" name="Picture 7">
            <a:extLst>
              <a:ext uri="{FF2B5EF4-FFF2-40B4-BE49-F238E27FC236}">
                <a16:creationId xmlns:a16="http://schemas.microsoft.com/office/drawing/2014/main" id="{E25D18E4-44A4-46B9-BBCC-C832F2B5FB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3532" y="1413442"/>
            <a:ext cx="1943100" cy="2362200"/>
          </a:xfrm>
          <a:prstGeom prst="rect">
            <a:avLst/>
          </a:prstGeom>
        </p:spPr>
      </p:pic>
      <p:pic>
        <p:nvPicPr>
          <p:cNvPr id="10" name="Picture 9">
            <a:extLst>
              <a:ext uri="{FF2B5EF4-FFF2-40B4-BE49-F238E27FC236}">
                <a16:creationId xmlns:a16="http://schemas.microsoft.com/office/drawing/2014/main" id="{EA88C04E-75BE-406A-893F-01E7ADB9D0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2054" y="1413442"/>
            <a:ext cx="1704680" cy="2362200"/>
          </a:xfrm>
          <a:prstGeom prst="rect">
            <a:avLst/>
          </a:prstGeom>
        </p:spPr>
      </p:pic>
      <p:pic>
        <p:nvPicPr>
          <p:cNvPr id="13" name="Picture 12">
            <a:extLst>
              <a:ext uri="{FF2B5EF4-FFF2-40B4-BE49-F238E27FC236}">
                <a16:creationId xmlns:a16="http://schemas.microsoft.com/office/drawing/2014/main" id="{68196469-F39D-4696-8FAF-E8CC1A5AFC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8413" y="1413442"/>
            <a:ext cx="2010469" cy="2377865"/>
          </a:xfrm>
          <a:prstGeom prst="rect">
            <a:avLst/>
          </a:prstGeom>
        </p:spPr>
      </p:pic>
      <p:pic>
        <p:nvPicPr>
          <p:cNvPr id="17" name="Picture 16">
            <a:extLst>
              <a:ext uri="{FF2B5EF4-FFF2-40B4-BE49-F238E27FC236}">
                <a16:creationId xmlns:a16="http://schemas.microsoft.com/office/drawing/2014/main" id="{50007B06-F70A-479A-B8C9-C4CF035D40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2742" y="3880659"/>
            <a:ext cx="1704680" cy="2375861"/>
          </a:xfrm>
          <a:prstGeom prst="rect">
            <a:avLst/>
          </a:prstGeom>
        </p:spPr>
      </p:pic>
      <p:pic>
        <p:nvPicPr>
          <p:cNvPr id="19" name="Picture 18">
            <a:extLst>
              <a:ext uri="{FF2B5EF4-FFF2-40B4-BE49-F238E27FC236}">
                <a16:creationId xmlns:a16="http://schemas.microsoft.com/office/drawing/2014/main" id="{F96FC45D-0578-4392-B7AE-718DEEF857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72054" y="3896324"/>
            <a:ext cx="1847892" cy="2375861"/>
          </a:xfrm>
          <a:prstGeom prst="rect">
            <a:avLst/>
          </a:prstGeom>
        </p:spPr>
      </p:pic>
      <p:pic>
        <p:nvPicPr>
          <p:cNvPr id="21" name="Picture 20">
            <a:extLst>
              <a:ext uri="{FF2B5EF4-FFF2-40B4-BE49-F238E27FC236}">
                <a16:creationId xmlns:a16="http://schemas.microsoft.com/office/drawing/2014/main" id="{5F1C957E-A3D7-43E8-9FA4-5CF235FE580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66159" y="3997626"/>
            <a:ext cx="1854979" cy="2362200"/>
          </a:xfrm>
          <a:prstGeom prst="rect">
            <a:avLst/>
          </a:prstGeom>
        </p:spPr>
      </p:pic>
    </p:spTree>
    <p:extLst>
      <p:ext uri="{BB962C8B-B14F-4D97-AF65-F5344CB8AC3E}">
        <p14:creationId xmlns:p14="http://schemas.microsoft.com/office/powerpoint/2010/main" val="1885898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A7F18-DCCB-49BA-A903-B5ADDE71034A}"/>
              </a:ext>
            </a:extLst>
          </p:cNvPr>
          <p:cNvSpPr>
            <a:spLocks noGrp="1"/>
          </p:cNvSpPr>
          <p:nvPr>
            <p:ph type="title"/>
          </p:nvPr>
        </p:nvSpPr>
        <p:spPr/>
        <p:txBody>
          <a:bodyPr/>
          <a:lstStyle/>
          <a:p>
            <a:r>
              <a:rPr lang="en-US" dirty="0"/>
              <a:t>Application of </a:t>
            </a:r>
            <a:r>
              <a:rPr lang="en-US" dirty="0">
                <a:solidFill>
                  <a:srgbClr val="FE6D31"/>
                </a:solidFill>
              </a:rPr>
              <a:t>Graph Theory</a:t>
            </a:r>
            <a:endParaRPr lang="en-US" dirty="0"/>
          </a:p>
        </p:txBody>
      </p:sp>
      <p:sp>
        <p:nvSpPr>
          <p:cNvPr id="3" name="Rectangle: Rounded Corners 2">
            <a:extLst>
              <a:ext uri="{FF2B5EF4-FFF2-40B4-BE49-F238E27FC236}">
                <a16:creationId xmlns:a16="http://schemas.microsoft.com/office/drawing/2014/main" id="{0B76A4E9-2869-43CD-A5E1-4352BAC9C9B9}"/>
              </a:ext>
            </a:extLst>
          </p:cNvPr>
          <p:cNvSpPr/>
          <p:nvPr/>
        </p:nvSpPr>
        <p:spPr>
          <a:xfrm>
            <a:off x="505609" y="1893346"/>
            <a:ext cx="3119718" cy="1535654"/>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Linguistics</a:t>
            </a:r>
          </a:p>
        </p:txBody>
      </p:sp>
      <p:sp>
        <p:nvSpPr>
          <p:cNvPr id="11" name="Rectangle: Rounded Corners 10">
            <a:extLst>
              <a:ext uri="{FF2B5EF4-FFF2-40B4-BE49-F238E27FC236}">
                <a16:creationId xmlns:a16="http://schemas.microsoft.com/office/drawing/2014/main" id="{EA1FE78B-06E1-4EF7-8FB6-40E66B3A4193}"/>
              </a:ext>
            </a:extLst>
          </p:cNvPr>
          <p:cNvSpPr/>
          <p:nvPr/>
        </p:nvSpPr>
        <p:spPr>
          <a:xfrm>
            <a:off x="4536141" y="1893346"/>
            <a:ext cx="3119718" cy="1535654"/>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Physics and Chemistry</a:t>
            </a:r>
          </a:p>
        </p:txBody>
      </p:sp>
      <p:sp>
        <p:nvSpPr>
          <p:cNvPr id="12" name="Rectangle: Rounded Corners 11">
            <a:extLst>
              <a:ext uri="{FF2B5EF4-FFF2-40B4-BE49-F238E27FC236}">
                <a16:creationId xmlns:a16="http://schemas.microsoft.com/office/drawing/2014/main" id="{34DEB3CF-378C-4694-B6D9-DBEABDC7E69A}"/>
              </a:ext>
            </a:extLst>
          </p:cNvPr>
          <p:cNvSpPr/>
          <p:nvPr/>
        </p:nvSpPr>
        <p:spPr>
          <a:xfrm>
            <a:off x="8566673" y="1893346"/>
            <a:ext cx="3119718" cy="1535654"/>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Social Sciences</a:t>
            </a:r>
          </a:p>
        </p:txBody>
      </p:sp>
      <p:sp>
        <p:nvSpPr>
          <p:cNvPr id="14" name="Rectangle: Rounded Corners 13">
            <a:extLst>
              <a:ext uri="{FF2B5EF4-FFF2-40B4-BE49-F238E27FC236}">
                <a16:creationId xmlns:a16="http://schemas.microsoft.com/office/drawing/2014/main" id="{46CD156B-3376-430C-9F7A-233810B56DA3}"/>
              </a:ext>
            </a:extLst>
          </p:cNvPr>
          <p:cNvSpPr/>
          <p:nvPr/>
        </p:nvSpPr>
        <p:spPr>
          <a:xfrm>
            <a:off x="2615924" y="4118753"/>
            <a:ext cx="3119718" cy="1535654"/>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Biology</a:t>
            </a:r>
          </a:p>
        </p:txBody>
      </p:sp>
      <p:sp>
        <p:nvSpPr>
          <p:cNvPr id="15" name="Rectangle: Rounded Corners 14">
            <a:extLst>
              <a:ext uri="{FF2B5EF4-FFF2-40B4-BE49-F238E27FC236}">
                <a16:creationId xmlns:a16="http://schemas.microsoft.com/office/drawing/2014/main" id="{D2D17ECD-E654-4AF7-9635-8AB31C391AE4}"/>
              </a:ext>
            </a:extLst>
          </p:cNvPr>
          <p:cNvSpPr/>
          <p:nvPr/>
        </p:nvSpPr>
        <p:spPr>
          <a:xfrm>
            <a:off x="6613406" y="4118753"/>
            <a:ext cx="3119718" cy="1535654"/>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Computer Science</a:t>
            </a:r>
          </a:p>
        </p:txBody>
      </p:sp>
    </p:spTree>
    <p:extLst>
      <p:ext uri="{BB962C8B-B14F-4D97-AF65-F5344CB8AC3E}">
        <p14:creationId xmlns:p14="http://schemas.microsoft.com/office/powerpoint/2010/main" val="1870085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o More Math Talk">
            <a:extLst>
              <a:ext uri="{FF2B5EF4-FFF2-40B4-BE49-F238E27FC236}">
                <a16:creationId xmlns:a16="http://schemas.microsoft.com/office/drawing/2014/main" id="{22561E25-2748-4980-A9CD-8E2D7BB65E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68677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5B89D-71BD-48B2-A3D3-FD3ED16F6788}"/>
              </a:ext>
            </a:extLst>
          </p:cNvPr>
          <p:cNvSpPr>
            <a:spLocks noGrp="1"/>
          </p:cNvSpPr>
          <p:nvPr>
            <p:ph type="title"/>
          </p:nvPr>
        </p:nvSpPr>
        <p:spPr/>
        <p:txBody>
          <a:bodyPr/>
          <a:lstStyle/>
          <a:p>
            <a:r>
              <a:rPr lang="en-US" dirty="0"/>
              <a:t>What is a </a:t>
            </a:r>
            <a:r>
              <a:rPr lang="en-US" dirty="0">
                <a:solidFill>
                  <a:srgbClr val="FE6D31"/>
                </a:solidFill>
              </a:rPr>
              <a:t>Graph</a:t>
            </a:r>
          </a:p>
        </p:txBody>
      </p:sp>
      <p:sp>
        <p:nvSpPr>
          <p:cNvPr id="3" name="Content Placeholder 2">
            <a:extLst>
              <a:ext uri="{FF2B5EF4-FFF2-40B4-BE49-F238E27FC236}">
                <a16:creationId xmlns:a16="http://schemas.microsoft.com/office/drawing/2014/main" id="{D1BA3DA3-B147-4063-AB1E-13DD103FE5F9}"/>
              </a:ext>
            </a:extLst>
          </p:cNvPr>
          <p:cNvSpPr>
            <a:spLocks noGrp="1"/>
          </p:cNvSpPr>
          <p:nvPr>
            <p:ph idx="1"/>
          </p:nvPr>
        </p:nvSpPr>
        <p:spPr>
          <a:xfrm>
            <a:off x="1528930" y="2227935"/>
            <a:ext cx="9134139" cy="2402130"/>
          </a:xfrm>
        </p:spPr>
        <p:txBody>
          <a:bodyPr>
            <a:normAutofit/>
          </a:bodyPr>
          <a:lstStyle/>
          <a:p>
            <a:pPr marL="0" indent="0" algn="ctr">
              <a:buNone/>
            </a:pPr>
            <a:r>
              <a:rPr lang="en-US" sz="7200" b="1" dirty="0"/>
              <a:t>Allows us to model all kinds of scenarios</a:t>
            </a:r>
          </a:p>
        </p:txBody>
      </p:sp>
    </p:spTree>
    <p:extLst>
      <p:ext uri="{BB962C8B-B14F-4D97-AF65-F5344CB8AC3E}">
        <p14:creationId xmlns:p14="http://schemas.microsoft.com/office/powerpoint/2010/main" val="12541067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5B89D-71BD-48B2-A3D3-FD3ED16F6788}"/>
              </a:ext>
            </a:extLst>
          </p:cNvPr>
          <p:cNvSpPr>
            <a:spLocks noGrp="1"/>
          </p:cNvSpPr>
          <p:nvPr>
            <p:ph type="title"/>
          </p:nvPr>
        </p:nvSpPr>
        <p:spPr/>
        <p:txBody>
          <a:bodyPr/>
          <a:lstStyle/>
          <a:p>
            <a:r>
              <a:rPr lang="en-US" dirty="0"/>
              <a:t>What is a </a:t>
            </a:r>
            <a:r>
              <a:rPr lang="en-US" dirty="0">
                <a:solidFill>
                  <a:srgbClr val="FE6D31"/>
                </a:solidFill>
              </a:rPr>
              <a:t>Graph</a:t>
            </a:r>
          </a:p>
        </p:txBody>
      </p:sp>
      <p:pic>
        <p:nvPicPr>
          <p:cNvPr id="7" name="Picture 6" descr="Graph Example">
            <a:extLst>
              <a:ext uri="{FF2B5EF4-FFF2-40B4-BE49-F238E27FC236}">
                <a16:creationId xmlns:a16="http://schemas.microsoft.com/office/drawing/2014/main" id="{85659717-EE15-47A0-9281-8F05751D25E3}"/>
              </a:ext>
            </a:extLst>
          </p:cNvPr>
          <p:cNvPicPr>
            <a:picLocks noChangeAspect="1"/>
          </p:cNvPicPr>
          <p:nvPr/>
        </p:nvPicPr>
        <p:blipFill>
          <a:blip r:embed="rId3"/>
          <a:stretch>
            <a:fillRect/>
          </a:stretch>
        </p:blipFill>
        <p:spPr>
          <a:xfrm>
            <a:off x="2617248" y="1690688"/>
            <a:ext cx="6957504" cy="4318582"/>
          </a:xfrm>
          <a:prstGeom prst="rect">
            <a:avLst/>
          </a:prstGeom>
        </p:spPr>
      </p:pic>
    </p:spTree>
    <p:extLst>
      <p:ext uri="{BB962C8B-B14F-4D97-AF65-F5344CB8AC3E}">
        <p14:creationId xmlns:p14="http://schemas.microsoft.com/office/powerpoint/2010/main" val="1947428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5B89D-71BD-48B2-A3D3-FD3ED16F6788}"/>
              </a:ext>
            </a:extLst>
          </p:cNvPr>
          <p:cNvSpPr>
            <a:spLocks noGrp="1"/>
          </p:cNvSpPr>
          <p:nvPr>
            <p:ph type="title"/>
          </p:nvPr>
        </p:nvSpPr>
        <p:spPr/>
        <p:txBody>
          <a:bodyPr/>
          <a:lstStyle/>
          <a:p>
            <a:r>
              <a:rPr lang="en-US" dirty="0"/>
              <a:t>What is a </a:t>
            </a:r>
            <a:r>
              <a:rPr lang="en-US" dirty="0">
                <a:solidFill>
                  <a:srgbClr val="FE6D31"/>
                </a:solidFill>
              </a:rPr>
              <a:t>Graph Database</a:t>
            </a:r>
          </a:p>
        </p:txBody>
      </p:sp>
      <p:sp>
        <p:nvSpPr>
          <p:cNvPr id="3" name="Content Placeholder 2">
            <a:extLst>
              <a:ext uri="{FF2B5EF4-FFF2-40B4-BE49-F238E27FC236}">
                <a16:creationId xmlns:a16="http://schemas.microsoft.com/office/drawing/2014/main" id="{D1BA3DA3-B147-4063-AB1E-13DD103FE5F9}"/>
              </a:ext>
            </a:extLst>
          </p:cNvPr>
          <p:cNvSpPr>
            <a:spLocks noGrp="1"/>
          </p:cNvSpPr>
          <p:nvPr>
            <p:ph idx="1"/>
          </p:nvPr>
        </p:nvSpPr>
        <p:spPr>
          <a:xfrm>
            <a:off x="428625" y="2227935"/>
            <a:ext cx="10925175" cy="2402130"/>
          </a:xfrm>
        </p:spPr>
        <p:txBody>
          <a:bodyPr>
            <a:noAutofit/>
          </a:bodyPr>
          <a:lstStyle/>
          <a:p>
            <a:pPr marL="0" indent="0" algn="ctr">
              <a:lnSpc>
                <a:spcPct val="150000"/>
              </a:lnSpc>
              <a:spcBef>
                <a:spcPts val="0"/>
              </a:spcBef>
              <a:buNone/>
            </a:pPr>
            <a:r>
              <a:rPr lang="en-US" sz="5400" b="1" dirty="0"/>
              <a:t>Database that uses graph structures to represent and store data</a:t>
            </a:r>
          </a:p>
        </p:txBody>
      </p:sp>
    </p:spTree>
    <p:extLst>
      <p:ext uri="{BB962C8B-B14F-4D97-AF65-F5344CB8AC3E}">
        <p14:creationId xmlns:p14="http://schemas.microsoft.com/office/powerpoint/2010/main" val="363093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5B89D-71BD-48B2-A3D3-FD3ED16F6788}"/>
              </a:ext>
            </a:extLst>
          </p:cNvPr>
          <p:cNvSpPr>
            <a:spLocks noGrp="1"/>
          </p:cNvSpPr>
          <p:nvPr>
            <p:ph type="title"/>
          </p:nvPr>
        </p:nvSpPr>
        <p:spPr/>
        <p:txBody>
          <a:bodyPr/>
          <a:lstStyle/>
          <a:p>
            <a:r>
              <a:rPr lang="en-US" dirty="0"/>
              <a:t>What is a </a:t>
            </a:r>
            <a:r>
              <a:rPr lang="en-US" dirty="0">
                <a:solidFill>
                  <a:srgbClr val="FE6D31"/>
                </a:solidFill>
              </a:rPr>
              <a:t>Graph Database</a:t>
            </a:r>
          </a:p>
        </p:txBody>
      </p:sp>
      <p:sp>
        <p:nvSpPr>
          <p:cNvPr id="3" name="Content Placeholder 2">
            <a:extLst>
              <a:ext uri="{FF2B5EF4-FFF2-40B4-BE49-F238E27FC236}">
                <a16:creationId xmlns:a16="http://schemas.microsoft.com/office/drawing/2014/main" id="{D1BA3DA3-B147-4063-AB1E-13DD103FE5F9}"/>
              </a:ext>
            </a:extLst>
          </p:cNvPr>
          <p:cNvSpPr>
            <a:spLocks noGrp="1"/>
          </p:cNvSpPr>
          <p:nvPr>
            <p:ph idx="1"/>
          </p:nvPr>
        </p:nvSpPr>
        <p:spPr>
          <a:xfrm>
            <a:off x="428625" y="2227935"/>
            <a:ext cx="10925175" cy="2402130"/>
          </a:xfrm>
        </p:spPr>
        <p:txBody>
          <a:bodyPr>
            <a:noAutofit/>
          </a:bodyPr>
          <a:lstStyle/>
          <a:p>
            <a:pPr marL="0" indent="0" algn="ctr">
              <a:lnSpc>
                <a:spcPct val="150000"/>
              </a:lnSpc>
              <a:spcBef>
                <a:spcPts val="0"/>
              </a:spcBef>
              <a:buNone/>
            </a:pPr>
            <a:r>
              <a:rPr lang="en-US" sz="5400" b="1" dirty="0"/>
              <a:t>Represents data as it exits in the real world as they are naturally connected</a:t>
            </a:r>
          </a:p>
        </p:txBody>
      </p:sp>
    </p:spTree>
    <p:extLst>
      <p:ext uri="{BB962C8B-B14F-4D97-AF65-F5344CB8AC3E}">
        <p14:creationId xmlns:p14="http://schemas.microsoft.com/office/powerpoint/2010/main" val="86425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5B89D-71BD-48B2-A3D3-FD3ED16F6788}"/>
              </a:ext>
            </a:extLst>
          </p:cNvPr>
          <p:cNvSpPr>
            <a:spLocks noGrp="1"/>
          </p:cNvSpPr>
          <p:nvPr>
            <p:ph type="title"/>
          </p:nvPr>
        </p:nvSpPr>
        <p:spPr/>
        <p:txBody>
          <a:bodyPr/>
          <a:lstStyle/>
          <a:p>
            <a:r>
              <a:rPr lang="en-US" dirty="0"/>
              <a:t>What is a </a:t>
            </a:r>
            <a:r>
              <a:rPr lang="en-US" dirty="0">
                <a:solidFill>
                  <a:srgbClr val="FE6D31"/>
                </a:solidFill>
              </a:rPr>
              <a:t>Graph Database</a:t>
            </a:r>
          </a:p>
        </p:txBody>
      </p:sp>
      <p:sp>
        <p:nvSpPr>
          <p:cNvPr id="7" name="Rectangle: Rounded Corners 6">
            <a:extLst>
              <a:ext uri="{FF2B5EF4-FFF2-40B4-BE49-F238E27FC236}">
                <a16:creationId xmlns:a16="http://schemas.microsoft.com/office/drawing/2014/main" id="{3BADEA54-F855-4C6D-94F5-A5A727FA0048}"/>
              </a:ext>
            </a:extLst>
          </p:cNvPr>
          <p:cNvSpPr/>
          <p:nvPr/>
        </p:nvSpPr>
        <p:spPr>
          <a:xfrm>
            <a:off x="1324758" y="1893346"/>
            <a:ext cx="3475841" cy="1535654"/>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Vertices represent objects</a:t>
            </a:r>
          </a:p>
        </p:txBody>
      </p:sp>
      <p:sp>
        <p:nvSpPr>
          <p:cNvPr id="8" name="Rectangle: Rounded Corners 7">
            <a:extLst>
              <a:ext uri="{FF2B5EF4-FFF2-40B4-BE49-F238E27FC236}">
                <a16:creationId xmlns:a16="http://schemas.microsoft.com/office/drawing/2014/main" id="{457F4DDB-2A44-4D70-99B9-D747C68FB94B}"/>
              </a:ext>
            </a:extLst>
          </p:cNvPr>
          <p:cNvSpPr/>
          <p:nvPr/>
        </p:nvSpPr>
        <p:spPr>
          <a:xfrm>
            <a:off x="7072707" y="1893346"/>
            <a:ext cx="3475841" cy="1535654"/>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Edges represent relationships</a:t>
            </a:r>
          </a:p>
        </p:txBody>
      </p:sp>
      <p:sp>
        <p:nvSpPr>
          <p:cNvPr id="9" name="Rectangle: Rounded Corners 8">
            <a:extLst>
              <a:ext uri="{FF2B5EF4-FFF2-40B4-BE49-F238E27FC236}">
                <a16:creationId xmlns:a16="http://schemas.microsoft.com/office/drawing/2014/main" id="{B15BACCA-8AD3-40D8-B077-6D6728F14BEB}"/>
              </a:ext>
            </a:extLst>
          </p:cNvPr>
          <p:cNvSpPr/>
          <p:nvPr/>
        </p:nvSpPr>
        <p:spPr>
          <a:xfrm>
            <a:off x="3531589" y="4207921"/>
            <a:ext cx="5128821" cy="1535654"/>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Vertices and Edges can have any number of properties</a:t>
            </a:r>
          </a:p>
        </p:txBody>
      </p:sp>
    </p:spTree>
    <p:extLst>
      <p:ext uri="{BB962C8B-B14F-4D97-AF65-F5344CB8AC3E}">
        <p14:creationId xmlns:p14="http://schemas.microsoft.com/office/powerpoint/2010/main" val="7193827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8CE32-0E41-4767-82C2-8914764D932A}"/>
              </a:ext>
            </a:extLst>
          </p:cNvPr>
          <p:cNvSpPr>
            <a:spLocks noGrp="1"/>
          </p:cNvSpPr>
          <p:nvPr>
            <p:ph type="title"/>
          </p:nvPr>
        </p:nvSpPr>
        <p:spPr/>
        <p:txBody>
          <a:bodyPr/>
          <a:lstStyle/>
          <a:p>
            <a:r>
              <a:rPr lang="en-US" dirty="0">
                <a:solidFill>
                  <a:srgbClr val="FE6D31"/>
                </a:solidFill>
              </a:rPr>
              <a:t>Property Graph</a:t>
            </a:r>
            <a:r>
              <a:rPr lang="en-US" dirty="0"/>
              <a:t> Model</a:t>
            </a:r>
          </a:p>
        </p:txBody>
      </p:sp>
      <p:sp>
        <p:nvSpPr>
          <p:cNvPr id="3" name="Oval 2">
            <a:extLst>
              <a:ext uri="{FF2B5EF4-FFF2-40B4-BE49-F238E27FC236}">
                <a16:creationId xmlns:a16="http://schemas.microsoft.com/office/drawing/2014/main" id="{D706832A-E1F8-4C80-A004-93ECE76C0470}"/>
              </a:ext>
            </a:extLst>
          </p:cNvPr>
          <p:cNvSpPr/>
          <p:nvPr/>
        </p:nvSpPr>
        <p:spPr>
          <a:xfrm>
            <a:off x="147233" y="3429000"/>
            <a:ext cx="3277891" cy="2673457"/>
          </a:xfrm>
          <a:prstGeom prst="ellipse">
            <a:avLst/>
          </a:prstGeom>
          <a:solidFill>
            <a:srgbClr val="FE6D31"/>
          </a:solidFill>
          <a:ln>
            <a:solidFill>
              <a:srgbClr val="FE6D3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a:solidFill>
                  <a:srgbClr val="1E1E1E"/>
                </a:solidFill>
              </a:rPr>
              <a:t>Name:</a:t>
            </a:r>
            <a:r>
              <a:rPr lang="en-US">
                <a:solidFill>
                  <a:srgbClr val="1E1E1E"/>
                </a:solidFill>
              </a:rPr>
              <a:t> Chad Green</a:t>
            </a:r>
          </a:p>
          <a:p>
            <a:pPr algn="ctr"/>
            <a:r>
              <a:rPr lang="en-US" b="1">
                <a:solidFill>
                  <a:srgbClr val="1E1E1E"/>
                </a:solidFill>
              </a:rPr>
              <a:t>Location:</a:t>
            </a:r>
            <a:r>
              <a:rPr lang="en-US">
                <a:solidFill>
                  <a:srgbClr val="1E1E1E"/>
                </a:solidFill>
              </a:rPr>
              <a:t> Louisville, KY</a:t>
            </a:r>
          </a:p>
          <a:p>
            <a:pPr algn="ctr"/>
            <a:r>
              <a:rPr lang="en-US" b="1">
                <a:solidFill>
                  <a:srgbClr val="1E1E1E"/>
                </a:solidFill>
              </a:rPr>
              <a:t>Title:</a:t>
            </a:r>
            <a:r>
              <a:rPr lang="en-US">
                <a:solidFill>
                  <a:srgbClr val="1E1E1E"/>
                </a:solidFill>
              </a:rPr>
              <a:t> Director of Software Development</a:t>
            </a:r>
          </a:p>
        </p:txBody>
      </p:sp>
      <p:sp>
        <p:nvSpPr>
          <p:cNvPr id="4" name="Oval 3">
            <a:extLst>
              <a:ext uri="{FF2B5EF4-FFF2-40B4-BE49-F238E27FC236}">
                <a16:creationId xmlns:a16="http://schemas.microsoft.com/office/drawing/2014/main" id="{CA1C2F27-9055-4752-9977-115477DCD088}"/>
              </a:ext>
            </a:extLst>
          </p:cNvPr>
          <p:cNvSpPr/>
          <p:nvPr/>
        </p:nvSpPr>
        <p:spPr>
          <a:xfrm>
            <a:off x="8529233" y="3428999"/>
            <a:ext cx="3277891" cy="2673457"/>
          </a:xfrm>
          <a:prstGeom prst="ellipse">
            <a:avLst/>
          </a:prstGeom>
          <a:solidFill>
            <a:srgbClr val="FE6D31"/>
          </a:solidFill>
          <a:ln>
            <a:solidFill>
              <a:srgbClr val="FE6D3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a:solidFill>
                  <a:srgbClr val="1E1E1E"/>
                </a:solidFill>
              </a:rPr>
              <a:t>Name:</a:t>
            </a:r>
            <a:r>
              <a:rPr lang="en-US">
                <a:solidFill>
                  <a:srgbClr val="1E1E1E"/>
                </a:solidFill>
              </a:rPr>
              <a:t> </a:t>
            </a:r>
            <a:r>
              <a:rPr lang="en-US" err="1">
                <a:solidFill>
                  <a:srgbClr val="1E1E1E"/>
                </a:solidFill>
              </a:rPr>
              <a:t>ScholarRx</a:t>
            </a:r>
            <a:endParaRPr lang="en-US">
              <a:solidFill>
                <a:srgbClr val="1E1E1E"/>
              </a:solidFill>
            </a:endParaRPr>
          </a:p>
          <a:p>
            <a:pPr algn="ctr"/>
            <a:r>
              <a:rPr lang="en-US" b="1">
                <a:solidFill>
                  <a:srgbClr val="1E1E1E"/>
                </a:solidFill>
              </a:rPr>
              <a:t>Location:</a:t>
            </a:r>
            <a:r>
              <a:rPr lang="en-US">
                <a:solidFill>
                  <a:srgbClr val="1E1E1E"/>
                </a:solidFill>
              </a:rPr>
              <a:t> Elizabethtown, KY</a:t>
            </a:r>
          </a:p>
        </p:txBody>
      </p:sp>
      <p:sp>
        <p:nvSpPr>
          <p:cNvPr id="5" name="Arrow: Right 4">
            <a:extLst>
              <a:ext uri="{FF2B5EF4-FFF2-40B4-BE49-F238E27FC236}">
                <a16:creationId xmlns:a16="http://schemas.microsoft.com/office/drawing/2014/main" id="{C606C303-FFD7-473D-ADE7-A3B8B2516CED}"/>
              </a:ext>
            </a:extLst>
          </p:cNvPr>
          <p:cNvSpPr/>
          <p:nvPr/>
        </p:nvSpPr>
        <p:spPr>
          <a:xfrm>
            <a:off x="3777646" y="4293030"/>
            <a:ext cx="4399065" cy="945394"/>
          </a:xfrm>
          <a:prstGeom prst="rightArrow">
            <a:avLst/>
          </a:prstGeom>
          <a:solidFill>
            <a:srgbClr val="FE6D31"/>
          </a:solidFill>
          <a:ln>
            <a:solidFill>
              <a:srgbClr val="FE6D3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solidFill>
                  <a:srgbClr val="1E1E1E"/>
                </a:solidFill>
              </a:rPr>
              <a:t>Date of Employment: 2/28/2019</a:t>
            </a:r>
          </a:p>
        </p:txBody>
      </p:sp>
      <p:sp>
        <p:nvSpPr>
          <p:cNvPr id="6" name="Rectangle 5">
            <a:extLst>
              <a:ext uri="{FF2B5EF4-FFF2-40B4-BE49-F238E27FC236}">
                <a16:creationId xmlns:a16="http://schemas.microsoft.com/office/drawing/2014/main" id="{8C763EE3-953D-462B-B38A-3C82A73111B1}"/>
              </a:ext>
            </a:extLst>
          </p:cNvPr>
          <p:cNvSpPr/>
          <p:nvPr/>
        </p:nvSpPr>
        <p:spPr>
          <a:xfrm>
            <a:off x="1142998" y="3587857"/>
            <a:ext cx="1286359" cy="410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1E1E1E"/>
                </a:solidFill>
              </a:rPr>
              <a:t>Employee</a:t>
            </a:r>
          </a:p>
        </p:txBody>
      </p:sp>
      <p:sp>
        <p:nvSpPr>
          <p:cNvPr id="7" name="Rectangle 6">
            <a:extLst>
              <a:ext uri="{FF2B5EF4-FFF2-40B4-BE49-F238E27FC236}">
                <a16:creationId xmlns:a16="http://schemas.microsoft.com/office/drawing/2014/main" id="{6D96C518-6E6B-465D-B51D-D70BA11314FF}"/>
              </a:ext>
            </a:extLst>
          </p:cNvPr>
          <p:cNvSpPr/>
          <p:nvPr/>
        </p:nvSpPr>
        <p:spPr>
          <a:xfrm>
            <a:off x="9524998" y="3587857"/>
            <a:ext cx="1286359" cy="410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1E1E1E"/>
                </a:solidFill>
              </a:rPr>
              <a:t>Company</a:t>
            </a:r>
          </a:p>
        </p:txBody>
      </p:sp>
      <p:sp>
        <p:nvSpPr>
          <p:cNvPr id="8" name="Rectangle 7">
            <a:extLst>
              <a:ext uri="{FF2B5EF4-FFF2-40B4-BE49-F238E27FC236}">
                <a16:creationId xmlns:a16="http://schemas.microsoft.com/office/drawing/2014/main" id="{8A56AA66-DBF5-4897-BF0C-A94E3532A280}"/>
              </a:ext>
            </a:extLst>
          </p:cNvPr>
          <p:cNvSpPr/>
          <p:nvPr/>
        </p:nvSpPr>
        <p:spPr>
          <a:xfrm>
            <a:off x="3859076" y="4211664"/>
            <a:ext cx="1286359" cy="410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E1E1E"/>
                </a:solidFill>
              </a:rPr>
              <a:t>Works For</a:t>
            </a:r>
          </a:p>
        </p:txBody>
      </p:sp>
      <p:sp>
        <p:nvSpPr>
          <p:cNvPr id="9" name="TextBox 8">
            <a:extLst>
              <a:ext uri="{FF2B5EF4-FFF2-40B4-BE49-F238E27FC236}">
                <a16:creationId xmlns:a16="http://schemas.microsoft.com/office/drawing/2014/main" id="{E79AA74E-16F8-46AB-934A-9C029FC32435}"/>
              </a:ext>
            </a:extLst>
          </p:cNvPr>
          <p:cNvSpPr txBox="1"/>
          <p:nvPr/>
        </p:nvSpPr>
        <p:spPr>
          <a:xfrm>
            <a:off x="333214" y="1534013"/>
            <a:ext cx="3277892" cy="1200329"/>
          </a:xfrm>
          <a:prstGeom prst="rect">
            <a:avLst/>
          </a:prstGeom>
          <a:noFill/>
        </p:spPr>
        <p:txBody>
          <a:bodyPr wrap="square" rtlCol="0">
            <a:spAutoFit/>
          </a:bodyPr>
          <a:lstStyle/>
          <a:p>
            <a:pPr algn="ctr"/>
            <a:r>
              <a:rPr lang="en-US" sz="2400" dirty="0">
                <a:solidFill>
                  <a:schemeClr val="bg1"/>
                </a:solidFill>
              </a:rPr>
              <a:t>Contains </a:t>
            </a:r>
            <a:r>
              <a:rPr lang="en-US" sz="2400" b="1" dirty="0">
                <a:solidFill>
                  <a:srgbClr val="FE6D31"/>
                </a:solidFill>
              </a:rPr>
              <a:t>nodes</a:t>
            </a:r>
            <a:r>
              <a:rPr lang="en-US" sz="2400" dirty="0"/>
              <a:t> </a:t>
            </a:r>
            <a:r>
              <a:rPr lang="en-US" sz="2400" dirty="0">
                <a:solidFill>
                  <a:schemeClr val="bg1"/>
                </a:solidFill>
              </a:rPr>
              <a:t>(vertices) and </a:t>
            </a:r>
            <a:r>
              <a:rPr lang="en-US" sz="2400" b="1" dirty="0">
                <a:solidFill>
                  <a:srgbClr val="FE6D31"/>
                </a:solidFill>
              </a:rPr>
              <a:t>relationships</a:t>
            </a:r>
            <a:r>
              <a:rPr lang="en-US" sz="2400" dirty="0"/>
              <a:t> </a:t>
            </a:r>
            <a:r>
              <a:rPr lang="en-US" sz="2400" dirty="0">
                <a:solidFill>
                  <a:schemeClr val="bg1"/>
                </a:solidFill>
              </a:rPr>
              <a:t>(edges)</a:t>
            </a:r>
          </a:p>
        </p:txBody>
      </p:sp>
      <p:sp>
        <p:nvSpPr>
          <p:cNvPr id="10" name="TextBox 9">
            <a:extLst>
              <a:ext uri="{FF2B5EF4-FFF2-40B4-BE49-F238E27FC236}">
                <a16:creationId xmlns:a16="http://schemas.microsoft.com/office/drawing/2014/main" id="{9D218CA6-597D-48AB-B27E-0E72A900D071}"/>
              </a:ext>
            </a:extLst>
          </p:cNvPr>
          <p:cNvSpPr txBox="1"/>
          <p:nvPr/>
        </p:nvSpPr>
        <p:spPr>
          <a:xfrm>
            <a:off x="4338232" y="1534012"/>
            <a:ext cx="3277892" cy="830997"/>
          </a:xfrm>
          <a:prstGeom prst="rect">
            <a:avLst/>
          </a:prstGeom>
          <a:noFill/>
        </p:spPr>
        <p:txBody>
          <a:bodyPr wrap="square" rtlCol="0">
            <a:spAutoFit/>
          </a:bodyPr>
          <a:lstStyle/>
          <a:p>
            <a:pPr algn="ctr"/>
            <a:r>
              <a:rPr lang="en-US" sz="2400" dirty="0">
                <a:solidFill>
                  <a:schemeClr val="bg1"/>
                </a:solidFill>
              </a:rPr>
              <a:t>Nodes and relationships contain </a:t>
            </a:r>
            <a:r>
              <a:rPr lang="en-US" sz="2400" b="1" dirty="0">
                <a:solidFill>
                  <a:srgbClr val="FE6D31"/>
                </a:solidFill>
              </a:rPr>
              <a:t>properties</a:t>
            </a:r>
          </a:p>
        </p:txBody>
      </p:sp>
      <p:sp>
        <p:nvSpPr>
          <p:cNvPr id="11" name="TextBox 10">
            <a:extLst>
              <a:ext uri="{FF2B5EF4-FFF2-40B4-BE49-F238E27FC236}">
                <a16:creationId xmlns:a16="http://schemas.microsoft.com/office/drawing/2014/main" id="{7A6BD768-FA56-4941-BDF8-CF0426F75785}"/>
              </a:ext>
            </a:extLst>
          </p:cNvPr>
          <p:cNvSpPr txBox="1"/>
          <p:nvPr/>
        </p:nvSpPr>
        <p:spPr>
          <a:xfrm>
            <a:off x="8343250" y="1534011"/>
            <a:ext cx="3277892" cy="1200329"/>
          </a:xfrm>
          <a:prstGeom prst="rect">
            <a:avLst/>
          </a:prstGeom>
          <a:noFill/>
        </p:spPr>
        <p:txBody>
          <a:bodyPr wrap="square" rtlCol="0">
            <a:spAutoFit/>
          </a:bodyPr>
          <a:lstStyle/>
          <a:p>
            <a:pPr algn="ctr"/>
            <a:r>
              <a:rPr lang="en-US" sz="2400" dirty="0">
                <a:solidFill>
                  <a:schemeClr val="bg1"/>
                </a:solidFill>
              </a:rPr>
              <a:t>Relationships are </a:t>
            </a:r>
            <a:r>
              <a:rPr lang="en-US" sz="2400" b="1" dirty="0">
                <a:solidFill>
                  <a:srgbClr val="FE6D31"/>
                </a:solidFill>
              </a:rPr>
              <a:t>named</a:t>
            </a:r>
            <a:r>
              <a:rPr lang="en-US" sz="2400" dirty="0"/>
              <a:t> </a:t>
            </a:r>
            <a:r>
              <a:rPr lang="en-US" sz="2400" dirty="0">
                <a:solidFill>
                  <a:schemeClr val="bg1"/>
                </a:solidFill>
              </a:rPr>
              <a:t>and</a:t>
            </a:r>
            <a:r>
              <a:rPr lang="en-US" sz="2400" dirty="0"/>
              <a:t> </a:t>
            </a:r>
            <a:r>
              <a:rPr lang="en-US" sz="2400" b="1" dirty="0">
                <a:solidFill>
                  <a:srgbClr val="FE6D31"/>
                </a:solidFill>
              </a:rPr>
              <a:t>directed</a:t>
            </a:r>
            <a:r>
              <a:rPr lang="en-US" sz="2400" dirty="0"/>
              <a:t> </a:t>
            </a:r>
            <a:r>
              <a:rPr lang="en-US" sz="2400" dirty="0">
                <a:solidFill>
                  <a:schemeClr val="bg1"/>
                </a:solidFill>
              </a:rPr>
              <a:t>with a </a:t>
            </a:r>
            <a:r>
              <a:rPr lang="en-US" sz="2400" b="1" dirty="0">
                <a:solidFill>
                  <a:srgbClr val="FE6D31"/>
                </a:solidFill>
              </a:rPr>
              <a:t>start</a:t>
            </a:r>
            <a:r>
              <a:rPr lang="en-US" sz="2400" dirty="0"/>
              <a:t> </a:t>
            </a:r>
            <a:r>
              <a:rPr lang="en-US" sz="2400" dirty="0">
                <a:solidFill>
                  <a:schemeClr val="bg1"/>
                </a:solidFill>
              </a:rPr>
              <a:t>and</a:t>
            </a:r>
            <a:r>
              <a:rPr lang="en-US" sz="2400" dirty="0"/>
              <a:t> </a:t>
            </a:r>
            <a:r>
              <a:rPr lang="en-US" sz="2400" b="1" dirty="0">
                <a:solidFill>
                  <a:srgbClr val="FE6D31"/>
                </a:solidFill>
              </a:rPr>
              <a:t>end</a:t>
            </a:r>
            <a:r>
              <a:rPr lang="en-US" sz="2400" dirty="0"/>
              <a:t> </a:t>
            </a:r>
            <a:r>
              <a:rPr lang="en-US" sz="2400" dirty="0">
                <a:solidFill>
                  <a:schemeClr val="bg1"/>
                </a:solidFill>
              </a:rPr>
              <a:t>node</a:t>
            </a:r>
          </a:p>
        </p:txBody>
      </p:sp>
      <p:cxnSp>
        <p:nvCxnSpPr>
          <p:cNvPr id="12" name="Straight Connector 11" descr="Line Seperator">
            <a:extLst>
              <a:ext uri="{FF2B5EF4-FFF2-40B4-BE49-F238E27FC236}">
                <a16:creationId xmlns:a16="http://schemas.microsoft.com/office/drawing/2014/main" id="{75A18BB3-EFBF-4417-A92A-560301D2D623}"/>
              </a:ext>
            </a:extLst>
          </p:cNvPr>
          <p:cNvCxnSpPr/>
          <p:nvPr/>
        </p:nvCxnSpPr>
        <p:spPr>
          <a:xfrm>
            <a:off x="3859076" y="1433593"/>
            <a:ext cx="0" cy="15188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descr="Line Seperator">
            <a:extLst>
              <a:ext uri="{FF2B5EF4-FFF2-40B4-BE49-F238E27FC236}">
                <a16:creationId xmlns:a16="http://schemas.microsoft.com/office/drawing/2014/main" id="{D009E7CF-AF00-496E-A89F-0317CB96F592}"/>
              </a:ext>
            </a:extLst>
          </p:cNvPr>
          <p:cNvCxnSpPr/>
          <p:nvPr/>
        </p:nvCxnSpPr>
        <p:spPr>
          <a:xfrm>
            <a:off x="7942895" y="1407762"/>
            <a:ext cx="0" cy="151883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379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p:bldP spid="10"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76EB0-F841-44F3-B4B7-0FC2827216EB}"/>
              </a:ext>
            </a:extLst>
          </p:cNvPr>
          <p:cNvSpPr>
            <a:spLocks noGrp="1"/>
          </p:cNvSpPr>
          <p:nvPr>
            <p:ph type="title"/>
          </p:nvPr>
        </p:nvSpPr>
        <p:spPr/>
        <p:txBody>
          <a:bodyPr/>
          <a:lstStyle/>
          <a:p>
            <a:r>
              <a:rPr lang="en-US" dirty="0"/>
              <a:t>Who is Chad Green</a:t>
            </a:r>
          </a:p>
        </p:txBody>
      </p:sp>
      <p:sp>
        <p:nvSpPr>
          <p:cNvPr id="3" name="Content Placeholder 2">
            <a:extLst>
              <a:ext uri="{FF2B5EF4-FFF2-40B4-BE49-F238E27FC236}">
                <a16:creationId xmlns:a16="http://schemas.microsoft.com/office/drawing/2014/main" id="{B16E2D31-8E35-4AB8-9DEF-F579C07C1B17}"/>
              </a:ext>
            </a:extLst>
          </p:cNvPr>
          <p:cNvSpPr txBox="1">
            <a:spLocks/>
          </p:cNvSpPr>
          <p:nvPr/>
        </p:nvSpPr>
        <p:spPr>
          <a:xfrm>
            <a:off x="1460500" y="2314427"/>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TaleLearnCode.com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4" name="Picture 3">
            <a:extLst>
              <a:ext uri="{FF2B5EF4-FFF2-40B4-BE49-F238E27FC236}">
                <a16:creationId xmlns:a16="http://schemas.microsoft.com/office/drawing/2014/main" id="{FA088EB9-56DD-421E-8BDE-C56E52275E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0"/>
            <a:ext cx="6858000" cy="6858000"/>
          </a:xfrm>
          <a:prstGeom prst="rect">
            <a:avLst/>
          </a:prstGeom>
        </p:spPr>
      </p:pic>
      <p:pic>
        <p:nvPicPr>
          <p:cNvPr id="5" name="Picture 4">
            <a:extLst>
              <a:ext uri="{FF2B5EF4-FFF2-40B4-BE49-F238E27FC236}">
                <a16:creationId xmlns:a16="http://schemas.microsoft.com/office/drawing/2014/main" id="{9CF92D18-68B1-477A-A97C-AAD6054DCF66}"/>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47875" y="2425264"/>
            <a:ext cx="489978" cy="450483"/>
          </a:xfrm>
          <a:prstGeom prst="rect">
            <a:avLst/>
          </a:prstGeom>
        </p:spPr>
      </p:pic>
      <p:pic>
        <p:nvPicPr>
          <p:cNvPr id="6" name="Picture 5">
            <a:extLst>
              <a:ext uri="{FF2B5EF4-FFF2-40B4-BE49-F238E27FC236}">
                <a16:creationId xmlns:a16="http://schemas.microsoft.com/office/drawing/2014/main" id="{E6867201-99F1-4FC7-8237-88D894177F84}"/>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57111" y="3111338"/>
            <a:ext cx="480742" cy="480742"/>
          </a:xfrm>
          <a:prstGeom prst="rect">
            <a:avLst/>
          </a:prstGeom>
        </p:spPr>
      </p:pic>
      <p:pic>
        <p:nvPicPr>
          <p:cNvPr id="7" name="Picture 6">
            <a:extLst>
              <a:ext uri="{FF2B5EF4-FFF2-40B4-BE49-F238E27FC236}">
                <a16:creationId xmlns:a16="http://schemas.microsoft.com/office/drawing/2014/main" id="{01810E6A-FCCE-46E6-B62A-253EDB68128C}"/>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57111" y="3687614"/>
            <a:ext cx="489978" cy="489978"/>
          </a:xfrm>
          <a:prstGeom prst="rect">
            <a:avLst/>
          </a:prstGeom>
        </p:spPr>
      </p:pic>
      <p:pic>
        <p:nvPicPr>
          <p:cNvPr id="8" name="Picture 7">
            <a:extLst>
              <a:ext uri="{FF2B5EF4-FFF2-40B4-BE49-F238E27FC236}">
                <a16:creationId xmlns:a16="http://schemas.microsoft.com/office/drawing/2014/main" id="{5E4F5E81-CF4D-4A7A-ACBE-97937D803CB5}"/>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57111" y="4403947"/>
            <a:ext cx="480742" cy="480742"/>
          </a:xfrm>
          <a:prstGeom prst="rect">
            <a:avLst/>
          </a:prstGeom>
        </p:spPr>
      </p:pic>
      <p:pic>
        <p:nvPicPr>
          <p:cNvPr id="9" name="Picture 8">
            <a:extLst>
              <a:ext uri="{FF2B5EF4-FFF2-40B4-BE49-F238E27FC236}">
                <a16:creationId xmlns:a16="http://schemas.microsoft.com/office/drawing/2014/main" id="{6DFF9A5C-A502-4ABD-9E17-1BF94C0E56D2}"/>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70036" y="5042067"/>
            <a:ext cx="445655" cy="445655"/>
          </a:xfrm>
          <a:prstGeom prst="rect">
            <a:avLst/>
          </a:prstGeom>
        </p:spPr>
      </p:pic>
    </p:spTree>
    <p:extLst>
      <p:ext uri="{BB962C8B-B14F-4D97-AF65-F5344CB8AC3E}">
        <p14:creationId xmlns:p14="http://schemas.microsoft.com/office/powerpoint/2010/main" val="3704777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p:txBody>
          <a:bodyPr/>
          <a:lstStyle/>
          <a:p>
            <a:r>
              <a:rPr lang="en-US" dirty="0"/>
              <a:t>The </a:t>
            </a:r>
            <a:r>
              <a:rPr lang="en-US" dirty="0">
                <a:solidFill>
                  <a:srgbClr val="FE6D31"/>
                </a:solidFill>
              </a:rPr>
              <a:t>Power</a:t>
            </a:r>
            <a:r>
              <a:rPr lang="en-US" dirty="0"/>
              <a:t> of Graph Databases</a:t>
            </a:r>
          </a:p>
        </p:txBody>
      </p:sp>
      <p:sp>
        <p:nvSpPr>
          <p:cNvPr id="4" name="Rectangle: Rounded Corners 3">
            <a:extLst>
              <a:ext uri="{FF2B5EF4-FFF2-40B4-BE49-F238E27FC236}">
                <a16:creationId xmlns:a16="http://schemas.microsoft.com/office/drawing/2014/main" id="{76E4AB88-202A-4157-B5B6-666D00F1C8B0}"/>
              </a:ext>
            </a:extLst>
          </p:cNvPr>
          <p:cNvSpPr/>
          <p:nvPr/>
        </p:nvSpPr>
        <p:spPr>
          <a:xfrm>
            <a:off x="581809" y="2661173"/>
            <a:ext cx="3119718" cy="1535654"/>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Performance</a:t>
            </a:r>
          </a:p>
        </p:txBody>
      </p:sp>
      <p:sp>
        <p:nvSpPr>
          <p:cNvPr id="5" name="Rectangle: Rounded Corners 4">
            <a:extLst>
              <a:ext uri="{FF2B5EF4-FFF2-40B4-BE49-F238E27FC236}">
                <a16:creationId xmlns:a16="http://schemas.microsoft.com/office/drawing/2014/main" id="{E3B7432F-BD32-4601-A1B0-A4A0C65EF2D3}"/>
              </a:ext>
            </a:extLst>
          </p:cNvPr>
          <p:cNvSpPr/>
          <p:nvPr/>
        </p:nvSpPr>
        <p:spPr>
          <a:xfrm>
            <a:off x="4468009" y="2677842"/>
            <a:ext cx="3119718" cy="1535654"/>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Flexibility</a:t>
            </a:r>
          </a:p>
        </p:txBody>
      </p:sp>
      <p:sp>
        <p:nvSpPr>
          <p:cNvPr id="6" name="Rectangle: Rounded Corners 5">
            <a:extLst>
              <a:ext uri="{FF2B5EF4-FFF2-40B4-BE49-F238E27FC236}">
                <a16:creationId xmlns:a16="http://schemas.microsoft.com/office/drawing/2014/main" id="{24F3B15F-D60D-4191-93F7-85E2C4BC1B2F}"/>
              </a:ext>
            </a:extLst>
          </p:cNvPr>
          <p:cNvSpPr/>
          <p:nvPr/>
        </p:nvSpPr>
        <p:spPr>
          <a:xfrm>
            <a:off x="8354209" y="2677842"/>
            <a:ext cx="3119718" cy="1535654"/>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Agility</a:t>
            </a:r>
          </a:p>
        </p:txBody>
      </p:sp>
    </p:spTree>
    <p:extLst>
      <p:ext uri="{BB962C8B-B14F-4D97-AF65-F5344CB8AC3E}">
        <p14:creationId xmlns:p14="http://schemas.microsoft.com/office/powerpoint/2010/main" val="1628427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p:txBody>
          <a:bodyPr/>
          <a:lstStyle/>
          <a:p>
            <a:r>
              <a:rPr lang="en-US" dirty="0"/>
              <a:t>Common Graph </a:t>
            </a:r>
            <a:r>
              <a:rPr lang="en-US" dirty="0">
                <a:solidFill>
                  <a:srgbClr val="FE6D31"/>
                </a:solidFill>
              </a:rPr>
              <a:t>Use Cases</a:t>
            </a:r>
            <a:endParaRPr lang="en-US" dirty="0"/>
          </a:p>
        </p:txBody>
      </p:sp>
      <p:sp>
        <p:nvSpPr>
          <p:cNvPr id="4" name="Rectangle: Rounded Corners 3">
            <a:extLst>
              <a:ext uri="{FF2B5EF4-FFF2-40B4-BE49-F238E27FC236}">
                <a16:creationId xmlns:a16="http://schemas.microsoft.com/office/drawing/2014/main" id="{76E4AB88-202A-4157-B5B6-666D00F1C8B0}"/>
              </a:ext>
            </a:extLst>
          </p:cNvPr>
          <p:cNvSpPr/>
          <p:nvPr/>
        </p:nvSpPr>
        <p:spPr>
          <a:xfrm>
            <a:off x="581809" y="1624224"/>
            <a:ext cx="3119718" cy="88330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Internet of Things</a:t>
            </a:r>
          </a:p>
        </p:txBody>
      </p:sp>
      <p:sp>
        <p:nvSpPr>
          <p:cNvPr id="5" name="Rectangle: Rounded Corners 4">
            <a:extLst>
              <a:ext uri="{FF2B5EF4-FFF2-40B4-BE49-F238E27FC236}">
                <a16:creationId xmlns:a16="http://schemas.microsoft.com/office/drawing/2014/main" id="{E3B7432F-BD32-4601-A1B0-A4A0C65EF2D3}"/>
              </a:ext>
            </a:extLst>
          </p:cNvPr>
          <p:cNvSpPr/>
          <p:nvPr/>
        </p:nvSpPr>
        <p:spPr>
          <a:xfrm>
            <a:off x="4468009" y="1640893"/>
            <a:ext cx="3119718" cy="88330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Asset Management</a:t>
            </a:r>
          </a:p>
        </p:txBody>
      </p:sp>
      <p:sp>
        <p:nvSpPr>
          <p:cNvPr id="6" name="Rectangle: Rounded Corners 5">
            <a:extLst>
              <a:ext uri="{FF2B5EF4-FFF2-40B4-BE49-F238E27FC236}">
                <a16:creationId xmlns:a16="http://schemas.microsoft.com/office/drawing/2014/main" id="{24F3B15F-D60D-4191-93F7-85E2C4BC1B2F}"/>
              </a:ext>
            </a:extLst>
          </p:cNvPr>
          <p:cNvSpPr/>
          <p:nvPr/>
        </p:nvSpPr>
        <p:spPr>
          <a:xfrm>
            <a:off x="8354209" y="1640893"/>
            <a:ext cx="3119718" cy="88330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Recommendations</a:t>
            </a:r>
          </a:p>
        </p:txBody>
      </p:sp>
      <p:sp>
        <p:nvSpPr>
          <p:cNvPr id="7" name="Rectangle: Rounded Corners 6">
            <a:extLst>
              <a:ext uri="{FF2B5EF4-FFF2-40B4-BE49-F238E27FC236}">
                <a16:creationId xmlns:a16="http://schemas.microsoft.com/office/drawing/2014/main" id="{571B99C7-A790-4447-9E0E-A33C95B12A5D}"/>
              </a:ext>
            </a:extLst>
          </p:cNvPr>
          <p:cNvSpPr/>
          <p:nvPr/>
        </p:nvSpPr>
        <p:spPr>
          <a:xfrm>
            <a:off x="581809" y="2808382"/>
            <a:ext cx="3119718" cy="88330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Fraud Detection</a:t>
            </a:r>
          </a:p>
        </p:txBody>
      </p:sp>
      <p:sp>
        <p:nvSpPr>
          <p:cNvPr id="8" name="Rectangle: Rounded Corners 7">
            <a:extLst>
              <a:ext uri="{FF2B5EF4-FFF2-40B4-BE49-F238E27FC236}">
                <a16:creationId xmlns:a16="http://schemas.microsoft.com/office/drawing/2014/main" id="{08455410-AE87-4558-BD64-EF5A6F8BFA5A}"/>
              </a:ext>
            </a:extLst>
          </p:cNvPr>
          <p:cNvSpPr/>
          <p:nvPr/>
        </p:nvSpPr>
        <p:spPr>
          <a:xfrm>
            <a:off x="4468009" y="2825051"/>
            <a:ext cx="3119718" cy="88330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Data Integration</a:t>
            </a:r>
          </a:p>
        </p:txBody>
      </p:sp>
      <p:sp>
        <p:nvSpPr>
          <p:cNvPr id="9" name="Rectangle: Rounded Corners 8">
            <a:extLst>
              <a:ext uri="{FF2B5EF4-FFF2-40B4-BE49-F238E27FC236}">
                <a16:creationId xmlns:a16="http://schemas.microsoft.com/office/drawing/2014/main" id="{8422CDBE-C01A-4357-949C-27356C56D9DB}"/>
              </a:ext>
            </a:extLst>
          </p:cNvPr>
          <p:cNvSpPr/>
          <p:nvPr/>
        </p:nvSpPr>
        <p:spPr>
          <a:xfrm>
            <a:off x="8354209" y="2825051"/>
            <a:ext cx="3119718" cy="88330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Identity and Access Management</a:t>
            </a:r>
          </a:p>
        </p:txBody>
      </p:sp>
      <p:sp>
        <p:nvSpPr>
          <p:cNvPr id="10" name="Rectangle: Rounded Corners 9">
            <a:extLst>
              <a:ext uri="{FF2B5EF4-FFF2-40B4-BE49-F238E27FC236}">
                <a16:creationId xmlns:a16="http://schemas.microsoft.com/office/drawing/2014/main" id="{C8384E81-7123-42CA-9411-773465AF06D4}"/>
              </a:ext>
            </a:extLst>
          </p:cNvPr>
          <p:cNvSpPr/>
          <p:nvPr/>
        </p:nvSpPr>
        <p:spPr>
          <a:xfrm>
            <a:off x="581809" y="3992540"/>
            <a:ext cx="3119718" cy="88330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Social Networks</a:t>
            </a:r>
          </a:p>
        </p:txBody>
      </p:sp>
      <p:sp>
        <p:nvSpPr>
          <p:cNvPr id="11" name="Rectangle: Rounded Corners 10">
            <a:extLst>
              <a:ext uri="{FF2B5EF4-FFF2-40B4-BE49-F238E27FC236}">
                <a16:creationId xmlns:a16="http://schemas.microsoft.com/office/drawing/2014/main" id="{0E1A767C-6501-47E9-A45D-AE2C7E9FA81F}"/>
              </a:ext>
            </a:extLst>
          </p:cNvPr>
          <p:cNvSpPr/>
          <p:nvPr/>
        </p:nvSpPr>
        <p:spPr>
          <a:xfrm>
            <a:off x="4468009" y="4009209"/>
            <a:ext cx="3119718" cy="88330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Communication Networks</a:t>
            </a:r>
          </a:p>
        </p:txBody>
      </p:sp>
      <p:sp>
        <p:nvSpPr>
          <p:cNvPr id="12" name="Rectangle: Rounded Corners 11">
            <a:extLst>
              <a:ext uri="{FF2B5EF4-FFF2-40B4-BE49-F238E27FC236}">
                <a16:creationId xmlns:a16="http://schemas.microsoft.com/office/drawing/2014/main" id="{AC2485D6-CFA4-431E-9AE5-C8088F3F93C3}"/>
              </a:ext>
            </a:extLst>
          </p:cNvPr>
          <p:cNvSpPr/>
          <p:nvPr/>
        </p:nvSpPr>
        <p:spPr>
          <a:xfrm>
            <a:off x="8354209" y="4009209"/>
            <a:ext cx="3119718" cy="88330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Genomics</a:t>
            </a:r>
          </a:p>
        </p:txBody>
      </p:sp>
      <p:sp>
        <p:nvSpPr>
          <p:cNvPr id="13" name="Rectangle: Rounded Corners 12">
            <a:extLst>
              <a:ext uri="{FF2B5EF4-FFF2-40B4-BE49-F238E27FC236}">
                <a16:creationId xmlns:a16="http://schemas.microsoft.com/office/drawing/2014/main" id="{107CAC83-F619-4197-A82B-3F2D2B674665}"/>
              </a:ext>
            </a:extLst>
          </p:cNvPr>
          <p:cNvSpPr/>
          <p:nvPr/>
        </p:nvSpPr>
        <p:spPr>
          <a:xfrm>
            <a:off x="581809" y="5176698"/>
            <a:ext cx="3119718" cy="88330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Epidemiology</a:t>
            </a:r>
          </a:p>
        </p:txBody>
      </p:sp>
      <p:sp>
        <p:nvSpPr>
          <p:cNvPr id="14" name="Rectangle: Rounded Corners 13">
            <a:extLst>
              <a:ext uri="{FF2B5EF4-FFF2-40B4-BE49-F238E27FC236}">
                <a16:creationId xmlns:a16="http://schemas.microsoft.com/office/drawing/2014/main" id="{6013DD1B-3A66-4CE2-8C75-ADF6294AC2CD}"/>
              </a:ext>
            </a:extLst>
          </p:cNvPr>
          <p:cNvSpPr/>
          <p:nvPr/>
        </p:nvSpPr>
        <p:spPr>
          <a:xfrm>
            <a:off x="4468009" y="5193367"/>
            <a:ext cx="3119718" cy="88330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Sematic Web</a:t>
            </a:r>
          </a:p>
        </p:txBody>
      </p:sp>
      <p:sp>
        <p:nvSpPr>
          <p:cNvPr id="15" name="Rectangle: Rounded Corners 14">
            <a:extLst>
              <a:ext uri="{FF2B5EF4-FFF2-40B4-BE49-F238E27FC236}">
                <a16:creationId xmlns:a16="http://schemas.microsoft.com/office/drawing/2014/main" id="{58F5692E-31AC-4B9D-9CCE-5770E30DD9ED}"/>
              </a:ext>
            </a:extLst>
          </p:cNvPr>
          <p:cNvSpPr/>
          <p:nvPr/>
        </p:nvSpPr>
        <p:spPr>
          <a:xfrm>
            <a:off x="8354209" y="5193367"/>
            <a:ext cx="3119718" cy="88330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Search</a:t>
            </a:r>
          </a:p>
        </p:txBody>
      </p:sp>
      <p:sp>
        <p:nvSpPr>
          <p:cNvPr id="21" name="Rectangle: Rounded Corners 20">
            <a:extLst>
              <a:ext uri="{FF2B5EF4-FFF2-40B4-BE49-F238E27FC236}">
                <a16:creationId xmlns:a16="http://schemas.microsoft.com/office/drawing/2014/main" id="{74473C26-84A9-446E-B8CA-52D1FC288A9B}"/>
              </a:ext>
            </a:extLst>
          </p:cNvPr>
          <p:cNvSpPr/>
          <p:nvPr/>
        </p:nvSpPr>
        <p:spPr>
          <a:xfrm>
            <a:off x="581809" y="3983118"/>
            <a:ext cx="3119718" cy="8833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E6D31"/>
                </a:solidFill>
              </a:rPr>
              <a:t>Social Networks</a:t>
            </a:r>
          </a:p>
        </p:txBody>
      </p:sp>
      <p:sp>
        <p:nvSpPr>
          <p:cNvPr id="22" name="Rectangle: Rounded Corners 21">
            <a:extLst>
              <a:ext uri="{FF2B5EF4-FFF2-40B4-BE49-F238E27FC236}">
                <a16:creationId xmlns:a16="http://schemas.microsoft.com/office/drawing/2014/main" id="{F41CB1C6-02EC-40C2-9231-1B4AA3A88B82}"/>
              </a:ext>
            </a:extLst>
          </p:cNvPr>
          <p:cNvSpPr/>
          <p:nvPr/>
        </p:nvSpPr>
        <p:spPr>
          <a:xfrm>
            <a:off x="8354209" y="1624224"/>
            <a:ext cx="3119718" cy="8833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E6D31"/>
                </a:solidFill>
              </a:rPr>
              <a:t>Recommendations</a:t>
            </a:r>
          </a:p>
        </p:txBody>
      </p:sp>
      <p:sp>
        <p:nvSpPr>
          <p:cNvPr id="23" name="Rectangle: Rounded Corners 22">
            <a:extLst>
              <a:ext uri="{FF2B5EF4-FFF2-40B4-BE49-F238E27FC236}">
                <a16:creationId xmlns:a16="http://schemas.microsoft.com/office/drawing/2014/main" id="{334D3F9A-E5D6-4796-837A-9CFABA0501A2}"/>
              </a:ext>
            </a:extLst>
          </p:cNvPr>
          <p:cNvSpPr/>
          <p:nvPr/>
        </p:nvSpPr>
        <p:spPr>
          <a:xfrm>
            <a:off x="4468009" y="4006903"/>
            <a:ext cx="3119718" cy="8833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E6D31"/>
                </a:solidFill>
              </a:rPr>
              <a:t>Communication Networks</a:t>
            </a:r>
          </a:p>
        </p:txBody>
      </p:sp>
      <p:sp>
        <p:nvSpPr>
          <p:cNvPr id="24" name="Rectangle: Rounded Corners 23">
            <a:extLst>
              <a:ext uri="{FF2B5EF4-FFF2-40B4-BE49-F238E27FC236}">
                <a16:creationId xmlns:a16="http://schemas.microsoft.com/office/drawing/2014/main" id="{450EB997-5396-4A36-B703-5F26856198E5}"/>
              </a:ext>
            </a:extLst>
          </p:cNvPr>
          <p:cNvSpPr/>
          <p:nvPr/>
        </p:nvSpPr>
        <p:spPr>
          <a:xfrm>
            <a:off x="581809" y="2798960"/>
            <a:ext cx="3119718" cy="8833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E6D31"/>
                </a:solidFill>
              </a:rPr>
              <a:t>Fraud Detection</a:t>
            </a:r>
          </a:p>
        </p:txBody>
      </p:sp>
      <p:sp>
        <p:nvSpPr>
          <p:cNvPr id="25" name="Rectangle: Rounded Corners 24">
            <a:extLst>
              <a:ext uri="{FF2B5EF4-FFF2-40B4-BE49-F238E27FC236}">
                <a16:creationId xmlns:a16="http://schemas.microsoft.com/office/drawing/2014/main" id="{167A8D0E-8755-4445-A2B0-B68D998A9D77}"/>
              </a:ext>
            </a:extLst>
          </p:cNvPr>
          <p:cNvSpPr/>
          <p:nvPr/>
        </p:nvSpPr>
        <p:spPr>
          <a:xfrm>
            <a:off x="8354209" y="5186222"/>
            <a:ext cx="3119718" cy="8833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E6D31"/>
                </a:solidFill>
              </a:rPr>
              <a:t>Search</a:t>
            </a:r>
          </a:p>
        </p:txBody>
      </p:sp>
      <p:sp>
        <p:nvSpPr>
          <p:cNvPr id="26" name="Rectangle: Rounded Corners 25">
            <a:extLst>
              <a:ext uri="{FF2B5EF4-FFF2-40B4-BE49-F238E27FC236}">
                <a16:creationId xmlns:a16="http://schemas.microsoft.com/office/drawing/2014/main" id="{645E1673-357D-4CC0-AC15-60C35C076470}"/>
              </a:ext>
            </a:extLst>
          </p:cNvPr>
          <p:cNvSpPr/>
          <p:nvPr/>
        </p:nvSpPr>
        <p:spPr>
          <a:xfrm>
            <a:off x="8354209" y="2817906"/>
            <a:ext cx="3119718" cy="8833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E6D31"/>
                </a:solidFill>
              </a:rPr>
              <a:t>Identity and Access Management</a:t>
            </a:r>
          </a:p>
        </p:txBody>
      </p:sp>
    </p:spTree>
    <p:extLst>
      <p:ext uri="{BB962C8B-B14F-4D97-AF65-F5344CB8AC3E}">
        <p14:creationId xmlns:p14="http://schemas.microsoft.com/office/powerpoint/2010/main" val="1307471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1" nodeType="clickEffect">
                                  <p:stCondLst>
                                    <p:cond delay="0"/>
                                  </p:stCondLst>
                                  <p:childTnLst>
                                    <p:animEffect transition="out" filter="dissolve">
                                      <p:cBhvr>
                                        <p:cTn id="11" dur="500"/>
                                        <p:tgtEl>
                                          <p:spTgt spid="21"/>
                                        </p:tgtEl>
                                      </p:cBhvr>
                                    </p:animEffect>
                                    <p:set>
                                      <p:cBhvr>
                                        <p:cTn id="12" dur="1" fill="hold">
                                          <p:stCondLst>
                                            <p:cond delay="499"/>
                                          </p:stCondLst>
                                        </p:cTn>
                                        <p:tgtEl>
                                          <p:spTgt spid="21"/>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1" nodeType="clickEffect">
                                  <p:stCondLst>
                                    <p:cond delay="0"/>
                                  </p:stCondLst>
                                  <p:childTnLst>
                                    <p:animEffect transition="out" filter="dissolve">
                                      <p:cBhvr>
                                        <p:cTn id="19" dur="500"/>
                                        <p:tgtEl>
                                          <p:spTgt spid="22"/>
                                        </p:tgtEl>
                                      </p:cBhvr>
                                    </p:animEffect>
                                    <p:set>
                                      <p:cBhvr>
                                        <p:cTn id="20" dur="1" fill="hold">
                                          <p:stCondLst>
                                            <p:cond delay="499"/>
                                          </p:stCondLst>
                                        </p:cTn>
                                        <p:tgtEl>
                                          <p:spTgt spid="22"/>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xit" presetSubtype="0" fill="hold" grpId="1" nodeType="clickEffect">
                                  <p:stCondLst>
                                    <p:cond delay="0"/>
                                  </p:stCondLst>
                                  <p:childTnLst>
                                    <p:animEffect transition="out" filter="dissolve">
                                      <p:cBhvr>
                                        <p:cTn id="27" dur="500"/>
                                        <p:tgtEl>
                                          <p:spTgt spid="23"/>
                                        </p:tgtEl>
                                      </p:cBhvr>
                                    </p:animEffect>
                                    <p:set>
                                      <p:cBhvr>
                                        <p:cTn id="28" dur="1" fill="hold">
                                          <p:stCondLst>
                                            <p:cond delay="499"/>
                                          </p:stCondLst>
                                        </p:cTn>
                                        <p:tgtEl>
                                          <p:spTgt spid="23"/>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xit" presetSubtype="0" fill="hold" grpId="1" nodeType="clickEffect">
                                  <p:stCondLst>
                                    <p:cond delay="0"/>
                                  </p:stCondLst>
                                  <p:childTnLst>
                                    <p:animEffect transition="out" filter="dissolve">
                                      <p:cBhvr>
                                        <p:cTn id="35" dur="500"/>
                                        <p:tgtEl>
                                          <p:spTgt spid="24"/>
                                        </p:tgtEl>
                                      </p:cBhvr>
                                    </p:animEffect>
                                    <p:set>
                                      <p:cBhvr>
                                        <p:cTn id="36" dur="1" fill="hold">
                                          <p:stCondLst>
                                            <p:cond delay="499"/>
                                          </p:stCondLst>
                                        </p:cTn>
                                        <p:tgtEl>
                                          <p:spTgt spid="24"/>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xit" presetSubtype="0" fill="hold" grpId="1" nodeType="clickEffect">
                                  <p:stCondLst>
                                    <p:cond delay="0"/>
                                  </p:stCondLst>
                                  <p:childTnLst>
                                    <p:animEffect transition="out" filter="dissolve">
                                      <p:cBhvr>
                                        <p:cTn id="43" dur="500"/>
                                        <p:tgtEl>
                                          <p:spTgt spid="25"/>
                                        </p:tgtEl>
                                      </p:cBhvr>
                                    </p:animEffect>
                                    <p:set>
                                      <p:cBhvr>
                                        <p:cTn id="44" dur="1" fill="hold">
                                          <p:stCondLst>
                                            <p:cond delay="499"/>
                                          </p:stCondLst>
                                        </p:cTn>
                                        <p:tgtEl>
                                          <p:spTgt spid="25"/>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D6D27-A92A-4993-98F4-6BF128C3DA79}"/>
              </a:ext>
            </a:extLst>
          </p:cNvPr>
          <p:cNvSpPr>
            <a:spLocks noGrp="1"/>
          </p:cNvSpPr>
          <p:nvPr>
            <p:ph type="title"/>
          </p:nvPr>
        </p:nvSpPr>
        <p:spPr/>
        <p:txBody>
          <a:bodyPr/>
          <a:lstStyle/>
          <a:p>
            <a:pPr algn="ctr"/>
            <a:r>
              <a:rPr lang="en-US" dirty="0"/>
              <a:t>Graph</a:t>
            </a:r>
            <a:br>
              <a:rPr lang="en-US" dirty="0"/>
            </a:br>
            <a:r>
              <a:rPr lang="en-US" dirty="0">
                <a:solidFill>
                  <a:srgbClr val="FE6D31"/>
                </a:solidFill>
              </a:rPr>
              <a:t>vs</a:t>
            </a:r>
            <a:br>
              <a:rPr lang="en-US" dirty="0">
                <a:solidFill>
                  <a:srgbClr val="FE6D31"/>
                </a:solidFill>
              </a:rPr>
            </a:br>
            <a:r>
              <a:rPr lang="en-US" dirty="0"/>
              <a:t>Relational</a:t>
            </a:r>
            <a:endParaRPr lang="en-US" dirty="0">
              <a:solidFill>
                <a:srgbClr val="FE6D31"/>
              </a:solidFill>
            </a:endParaRPr>
          </a:p>
        </p:txBody>
      </p:sp>
      <p:sp>
        <p:nvSpPr>
          <p:cNvPr id="3" name="Text Placeholder 2">
            <a:extLst>
              <a:ext uri="{FF2B5EF4-FFF2-40B4-BE49-F238E27FC236}">
                <a16:creationId xmlns:a16="http://schemas.microsoft.com/office/drawing/2014/main" id="{A1B35F44-0888-4CBD-9337-2C889A241176}"/>
              </a:ext>
            </a:extLst>
          </p:cNvPr>
          <p:cNvSpPr>
            <a:spLocks noGrp="1"/>
          </p:cNvSpPr>
          <p:nvPr>
            <p:ph type="body" idx="1"/>
          </p:nvPr>
        </p:nvSpPr>
        <p:spPr>
          <a:xfrm>
            <a:off x="6363854" y="3601173"/>
            <a:ext cx="5264728" cy="1500187"/>
          </a:xfrm>
        </p:spPr>
        <p:txBody>
          <a:bodyPr/>
          <a:lstStyle/>
          <a:p>
            <a:r>
              <a:rPr lang="en-US" dirty="0"/>
              <a:t>Graphing Your Way Through the Cosmos</a:t>
            </a:r>
          </a:p>
        </p:txBody>
      </p:sp>
    </p:spTree>
    <p:extLst>
      <p:ext uri="{BB962C8B-B14F-4D97-AF65-F5344CB8AC3E}">
        <p14:creationId xmlns:p14="http://schemas.microsoft.com/office/powerpoint/2010/main" val="21783162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p:txBody>
          <a:bodyPr/>
          <a:lstStyle/>
          <a:p>
            <a:r>
              <a:rPr lang="en-US" dirty="0"/>
              <a:t>Graph </a:t>
            </a:r>
            <a:r>
              <a:rPr lang="en-US" dirty="0">
                <a:solidFill>
                  <a:srgbClr val="FE6D31"/>
                </a:solidFill>
              </a:rPr>
              <a:t>vs</a:t>
            </a:r>
            <a:r>
              <a:rPr lang="en-US" dirty="0"/>
              <a:t> Relational</a:t>
            </a:r>
          </a:p>
        </p:txBody>
      </p:sp>
      <p:sp>
        <p:nvSpPr>
          <p:cNvPr id="3" name="TextBox 2">
            <a:extLst>
              <a:ext uri="{FF2B5EF4-FFF2-40B4-BE49-F238E27FC236}">
                <a16:creationId xmlns:a16="http://schemas.microsoft.com/office/drawing/2014/main" id="{335761A1-C5E9-43CF-B9B6-CD55ED65AD9B}"/>
              </a:ext>
            </a:extLst>
          </p:cNvPr>
          <p:cNvSpPr txBox="1"/>
          <p:nvPr/>
        </p:nvSpPr>
        <p:spPr>
          <a:xfrm>
            <a:off x="295275" y="1288734"/>
            <a:ext cx="4857743" cy="4280531"/>
          </a:xfrm>
          <a:prstGeom prst="rect">
            <a:avLst/>
          </a:prstGeom>
          <a:noFill/>
        </p:spPr>
        <p:txBody>
          <a:bodyPr wrap="square" rtlCol="0">
            <a:spAutoFit/>
          </a:bodyPr>
          <a:lstStyle/>
          <a:p>
            <a:pPr algn="r">
              <a:lnSpc>
                <a:spcPct val="200000"/>
              </a:lnSpc>
            </a:pPr>
            <a:r>
              <a:rPr lang="en-US" sz="2800" b="1" dirty="0">
                <a:solidFill>
                  <a:srgbClr val="FE6D31"/>
                </a:solidFill>
              </a:rPr>
              <a:t>Relational</a:t>
            </a:r>
            <a:endParaRPr lang="en-US" sz="2800" dirty="0">
              <a:solidFill>
                <a:srgbClr val="FE6D31"/>
              </a:solidFill>
            </a:endParaRPr>
          </a:p>
          <a:p>
            <a:pPr algn="r">
              <a:lnSpc>
                <a:spcPct val="200000"/>
              </a:lnSpc>
            </a:pPr>
            <a:r>
              <a:rPr lang="en-US" sz="2800" dirty="0">
                <a:solidFill>
                  <a:schemeClr val="bg1"/>
                </a:solidFill>
              </a:rPr>
              <a:t>Tables</a:t>
            </a:r>
          </a:p>
          <a:p>
            <a:pPr algn="r">
              <a:lnSpc>
                <a:spcPct val="200000"/>
              </a:lnSpc>
            </a:pPr>
            <a:r>
              <a:rPr lang="en-US" sz="2800" dirty="0">
                <a:solidFill>
                  <a:schemeClr val="bg1"/>
                </a:solidFill>
              </a:rPr>
              <a:t>Schema with </a:t>
            </a:r>
            <a:r>
              <a:rPr lang="en-US" sz="2800" dirty="0" err="1">
                <a:solidFill>
                  <a:schemeClr val="bg1"/>
                </a:solidFill>
              </a:rPr>
              <a:t>nullables</a:t>
            </a:r>
            <a:endParaRPr lang="en-US" sz="2800" dirty="0">
              <a:solidFill>
                <a:schemeClr val="bg1"/>
              </a:solidFill>
            </a:endParaRPr>
          </a:p>
          <a:p>
            <a:pPr algn="r">
              <a:lnSpc>
                <a:spcPct val="200000"/>
              </a:lnSpc>
            </a:pPr>
            <a:r>
              <a:rPr lang="en-US" sz="2800" dirty="0">
                <a:solidFill>
                  <a:schemeClr val="bg1"/>
                </a:solidFill>
              </a:rPr>
              <a:t>Relations with foreign keys</a:t>
            </a:r>
          </a:p>
          <a:p>
            <a:pPr algn="r">
              <a:lnSpc>
                <a:spcPct val="200000"/>
              </a:lnSpc>
            </a:pPr>
            <a:r>
              <a:rPr lang="en-US" sz="2800" dirty="0">
                <a:solidFill>
                  <a:schemeClr val="bg1"/>
                </a:solidFill>
              </a:rPr>
              <a:t>Related data fetched with joins</a:t>
            </a:r>
          </a:p>
        </p:txBody>
      </p:sp>
      <p:sp>
        <p:nvSpPr>
          <p:cNvPr id="7" name="TextBox 6">
            <a:extLst>
              <a:ext uri="{FF2B5EF4-FFF2-40B4-BE49-F238E27FC236}">
                <a16:creationId xmlns:a16="http://schemas.microsoft.com/office/drawing/2014/main" id="{B9454236-F070-49B8-9A24-667DB6CED996}"/>
              </a:ext>
            </a:extLst>
          </p:cNvPr>
          <p:cNvSpPr txBox="1"/>
          <p:nvPr/>
        </p:nvSpPr>
        <p:spPr>
          <a:xfrm>
            <a:off x="6353899" y="1288734"/>
            <a:ext cx="5514975" cy="4280531"/>
          </a:xfrm>
          <a:prstGeom prst="rect">
            <a:avLst/>
          </a:prstGeom>
          <a:noFill/>
        </p:spPr>
        <p:txBody>
          <a:bodyPr wrap="square" rtlCol="0">
            <a:spAutoFit/>
          </a:bodyPr>
          <a:lstStyle/>
          <a:p>
            <a:pPr>
              <a:lnSpc>
                <a:spcPct val="200000"/>
              </a:lnSpc>
            </a:pPr>
            <a:r>
              <a:rPr lang="en-US" sz="2800" b="1" dirty="0">
                <a:solidFill>
                  <a:srgbClr val="FE6D31"/>
                </a:solidFill>
              </a:rPr>
              <a:t>Graph</a:t>
            </a:r>
            <a:endParaRPr lang="en-US" sz="2800" dirty="0">
              <a:solidFill>
                <a:srgbClr val="FE6D31"/>
              </a:solidFill>
            </a:endParaRPr>
          </a:p>
          <a:p>
            <a:pPr>
              <a:lnSpc>
                <a:spcPct val="200000"/>
              </a:lnSpc>
            </a:pPr>
            <a:r>
              <a:rPr lang="en-US" sz="2800" dirty="0">
                <a:solidFill>
                  <a:schemeClr val="bg1"/>
                </a:solidFill>
              </a:rPr>
              <a:t>Vertices (Nodes)</a:t>
            </a:r>
          </a:p>
          <a:p>
            <a:pPr>
              <a:lnSpc>
                <a:spcPct val="200000"/>
              </a:lnSpc>
            </a:pPr>
            <a:r>
              <a:rPr lang="en-US" sz="2800" dirty="0">
                <a:solidFill>
                  <a:schemeClr val="bg1"/>
                </a:solidFill>
              </a:rPr>
              <a:t>No schema</a:t>
            </a:r>
          </a:p>
          <a:p>
            <a:pPr>
              <a:lnSpc>
                <a:spcPct val="200000"/>
              </a:lnSpc>
            </a:pPr>
            <a:r>
              <a:rPr lang="en-US" sz="2800" dirty="0">
                <a:solidFill>
                  <a:schemeClr val="bg1"/>
                </a:solidFill>
              </a:rPr>
              <a:t>Relation is first class citizen</a:t>
            </a:r>
          </a:p>
          <a:p>
            <a:pPr>
              <a:lnSpc>
                <a:spcPct val="200000"/>
              </a:lnSpc>
            </a:pPr>
            <a:r>
              <a:rPr lang="en-US" sz="2800" dirty="0">
                <a:solidFill>
                  <a:schemeClr val="bg1"/>
                </a:solidFill>
              </a:rPr>
              <a:t>Related data fetched with a pattern</a:t>
            </a:r>
          </a:p>
        </p:txBody>
      </p:sp>
      <p:cxnSp>
        <p:nvCxnSpPr>
          <p:cNvPr id="8" name="Straight Connector 7" descr="Graph Databases vs Relational Database visual seperator">
            <a:extLst>
              <a:ext uri="{FF2B5EF4-FFF2-40B4-BE49-F238E27FC236}">
                <a16:creationId xmlns:a16="http://schemas.microsoft.com/office/drawing/2014/main" id="{F8811E2A-2A76-414D-84EE-592E2BC532A8}"/>
              </a:ext>
            </a:extLst>
          </p:cNvPr>
          <p:cNvCxnSpPr/>
          <p:nvPr/>
        </p:nvCxnSpPr>
        <p:spPr>
          <a:xfrm>
            <a:off x="5668092" y="1433593"/>
            <a:ext cx="0" cy="4223289"/>
          </a:xfrm>
          <a:prstGeom prst="line">
            <a:avLst/>
          </a:prstGeom>
          <a:ln w="28575">
            <a:solidFill>
              <a:srgbClr val="FE6D31"/>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23370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animEffect transition="in" filter="fade">
                                      <p:cBhvr>
                                        <p:cTn id="18" dur="500"/>
                                        <p:tgtEl>
                                          <p:spTgt spid="7">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3" end="3"/>
                                            </p:txEl>
                                          </p:spTgt>
                                        </p:tgtEl>
                                        <p:attrNameLst>
                                          <p:attrName>style.visibility</p:attrName>
                                        </p:attrNameLst>
                                      </p:cBhvr>
                                      <p:to>
                                        <p:strVal val="visible"/>
                                      </p:to>
                                    </p:set>
                                    <p:animEffect transition="in" filter="fade">
                                      <p:cBhvr>
                                        <p:cTn id="26" dur="500"/>
                                        <p:tgtEl>
                                          <p:spTgt spid="7">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
                                            <p:txEl>
                                              <p:pRg st="4" end="4"/>
                                            </p:txEl>
                                          </p:spTgt>
                                        </p:tgtEl>
                                        <p:attrNameLst>
                                          <p:attrName>style.visibility</p:attrName>
                                        </p:attrNameLst>
                                      </p:cBhvr>
                                      <p:to>
                                        <p:strVal val="visible"/>
                                      </p:to>
                                    </p:set>
                                    <p:animEffect transition="in" filter="fade">
                                      <p:cBhvr>
                                        <p:cTn id="34"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629C3-1BC2-4189-BBBB-D5BC01CC6B19}"/>
              </a:ext>
            </a:extLst>
          </p:cNvPr>
          <p:cNvSpPr txBox="1">
            <a:spLocks/>
          </p:cNvSpPr>
          <p:nvPr/>
        </p:nvSpPr>
        <p:spPr>
          <a:xfrm>
            <a:off x="173182" y="186996"/>
            <a:ext cx="6975763" cy="679904"/>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dirty="0">
                <a:solidFill>
                  <a:srgbClr val="FE6D31"/>
                </a:solidFill>
              </a:rPr>
              <a:t>Human Resource Data</a:t>
            </a:r>
          </a:p>
        </p:txBody>
      </p:sp>
      <p:sp>
        <p:nvSpPr>
          <p:cNvPr id="3" name="TextBox 2">
            <a:extLst>
              <a:ext uri="{FF2B5EF4-FFF2-40B4-BE49-F238E27FC236}">
                <a16:creationId xmlns:a16="http://schemas.microsoft.com/office/drawing/2014/main" id="{986FC624-AD73-431A-93CF-67773B969FD3}"/>
              </a:ext>
            </a:extLst>
          </p:cNvPr>
          <p:cNvSpPr txBox="1"/>
          <p:nvPr/>
        </p:nvSpPr>
        <p:spPr>
          <a:xfrm>
            <a:off x="173182" y="866900"/>
            <a:ext cx="4405745" cy="369332"/>
          </a:xfrm>
          <a:prstGeom prst="rect">
            <a:avLst/>
          </a:prstGeom>
          <a:noFill/>
        </p:spPr>
        <p:txBody>
          <a:bodyPr wrap="square" rtlCol="0">
            <a:spAutoFit/>
          </a:bodyPr>
          <a:lstStyle/>
          <a:p>
            <a:r>
              <a:rPr lang="en-US" dirty="0">
                <a:solidFill>
                  <a:schemeClr val="bg1"/>
                </a:solidFill>
              </a:rPr>
              <a:t>Graph Databases vs Relational Databases</a:t>
            </a:r>
          </a:p>
        </p:txBody>
      </p:sp>
    </p:spTree>
    <p:extLst>
      <p:ext uri="{BB962C8B-B14F-4D97-AF65-F5344CB8AC3E}">
        <p14:creationId xmlns:p14="http://schemas.microsoft.com/office/powerpoint/2010/main" val="2504476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C9B13276-E968-40F9-9978-CD0C26954EA4}"/>
              </a:ext>
            </a:extLst>
          </p:cNvPr>
          <p:cNvGraphicFramePr>
            <a:graphicFrameLocks noGrp="1"/>
          </p:cNvGraphicFramePr>
          <p:nvPr>
            <p:extLst>
              <p:ext uri="{D42A27DB-BD31-4B8C-83A1-F6EECF244321}">
                <p14:modId xmlns:p14="http://schemas.microsoft.com/office/powerpoint/2010/main" val="830995080"/>
              </p:ext>
            </p:extLst>
          </p:nvPr>
        </p:nvGraphicFramePr>
        <p:xfrm>
          <a:off x="1152390" y="2687320"/>
          <a:ext cx="4905312" cy="148336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788715957"/>
                    </a:ext>
                  </a:extLst>
                </a:gridCol>
                <a:gridCol w="1802130">
                  <a:extLst>
                    <a:ext uri="{9D8B030D-6E8A-4147-A177-3AD203B41FA5}">
                      <a16:colId xmlns:a16="http://schemas.microsoft.com/office/drawing/2014/main" val="1228753834"/>
                    </a:ext>
                  </a:extLst>
                </a:gridCol>
                <a:gridCol w="1755775">
                  <a:extLst>
                    <a:ext uri="{9D8B030D-6E8A-4147-A177-3AD203B41FA5}">
                      <a16:colId xmlns:a16="http://schemas.microsoft.com/office/drawing/2014/main" val="2987500812"/>
                    </a:ext>
                  </a:extLst>
                </a:gridCol>
              </a:tblGrid>
              <a:tr h="370840">
                <a:tc>
                  <a:txBody>
                    <a:bodyPr/>
                    <a:lstStyle/>
                    <a:p>
                      <a:r>
                        <a:rPr lang="en-US" err="1"/>
                        <a:t>EmployeeId</a:t>
                      </a:r>
                      <a:endParaRPr lang="en-US"/>
                    </a:p>
                  </a:txBody>
                  <a:tcPr/>
                </a:tc>
                <a:tc>
                  <a:txBody>
                    <a:bodyPr/>
                    <a:lstStyle/>
                    <a:p>
                      <a:r>
                        <a:rPr lang="en-US" err="1"/>
                        <a:t>EmployeeName</a:t>
                      </a:r>
                      <a:endParaRPr lang="en-US"/>
                    </a:p>
                  </a:txBody>
                  <a:tcPr/>
                </a:tc>
                <a:tc>
                  <a:txBody>
                    <a:bodyPr/>
                    <a:lstStyle/>
                    <a:p>
                      <a:r>
                        <a:rPr lang="en-US" err="1"/>
                        <a:t>EmployeeGroup</a:t>
                      </a:r>
                      <a:endParaRPr lang="en-US"/>
                    </a:p>
                  </a:txBody>
                  <a:tcPr/>
                </a:tc>
                <a:extLst>
                  <a:ext uri="{0D108BD9-81ED-4DB2-BD59-A6C34878D82A}">
                    <a16:rowId xmlns:a16="http://schemas.microsoft.com/office/drawing/2014/main" val="1761234304"/>
                  </a:ext>
                </a:extLst>
              </a:tr>
              <a:tr h="370840">
                <a:tc>
                  <a:txBody>
                    <a:bodyPr/>
                    <a:lstStyle/>
                    <a:p>
                      <a:r>
                        <a:rPr lang="en-US"/>
                        <a:t>1</a:t>
                      </a:r>
                    </a:p>
                  </a:txBody>
                  <a:tcPr/>
                </a:tc>
                <a:tc>
                  <a:txBody>
                    <a:bodyPr/>
                    <a:lstStyle/>
                    <a:p>
                      <a:r>
                        <a:rPr lang="en-US"/>
                        <a:t>Willis B. Hawkins</a:t>
                      </a:r>
                    </a:p>
                  </a:txBody>
                  <a:tcPr/>
                </a:tc>
                <a:tc>
                  <a:txBody>
                    <a:bodyPr/>
                    <a:lstStyle/>
                    <a:p>
                      <a:r>
                        <a:rPr lang="en-US"/>
                        <a:t>Sales</a:t>
                      </a:r>
                    </a:p>
                  </a:txBody>
                  <a:tcPr/>
                </a:tc>
                <a:extLst>
                  <a:ext uri="{0D108BD9-81ED-4DB2-BD59-A6C34878D82A}">
                    <a16:rowId xmlns:a16="http://schemas.microsoft.com/office/drawing/2014/main" val="3823245182"/>
                  </a:ext>
                </a:extLst>
              </a:tr>
              <a:tr h="370840">
                <a:tc>
                  <a:txBody>
                    <a:bodyPr/>
                    <a:lstStyle/>
                    <a:p>
                      <a:r>
                        <a:rPr lang="en-US"/>
                        <a:t>2</a:t>
                      </a:r>
                    </a:p>
                  </a:txBody>
                  <a:tcPr/>
                </a:tc>
                <a:tc>
                  <a:txBody>
                    <a:bodyPr/>
                    <a:lstStyle/>
                    <a:p>
                      <a:r>
                        <a:rPr lang="en-US"/>
                        <a:t>Neil S. Vega</a:t>
                      </a:r>
                    </a:p>
                  </a:txBody>
                  <a:tcPr/>
                </a:tc>
                <a:tc>
                  <a:txBody>
                    <a:bodyPr/>
                    <a:lstStyle/>
                    <a:p>
                      <a:r>
                        <a:rPr lang="en-US" dirty="0"/>
                        <a:t>Sales</a:t>
                      </a:r>
                    </a:p>
                  </a:txBody>
                  <a:tcPr/>
                </a:tc>
                <a:extLst>
                  <a:ext uri="{0D108BD9-81ED-4DB2-BD59-A6C34878D82A}">
                    <a16:rowId xmlns:a16="http://schemas.microsoft.com/office/drawing/2014/main" val="1967657727"/>
                  </a:ext>
                </a:extLst>
              </a:tr>
              <a:tr h="370840">
                <a:tc>
                  <a:txBody>
                    <a:bodyPr/>
                    <a:lstStyle/>
                    <a:p>
                      <a:r>
                        <a:rPr lang="en-US"/>
                        <a:t>3</a:t>
                      </a:r>
                    </a:p>
                  </a:txBody>
                  <a:tcPr/>
                </a:tc>
                <a:tc>
                  <a:txBody>
                    <a:bodyPr/>
                    <a:lstStyle/>
                    <a:p>
                      <a:r>
                        <a:rPr lang="en-US" dirty="0"/>
                        <a:t>Ada C. Lavigne</a:t>
                      </a:r>
                    </a:p>
                  </a:txBody>
                  <a:tcPr/>
                </a:tc>
                <a:tc>
                  <a:txBody>
                    <a:bodyPr/>
                    <a:lstStyle/>
                    <a:p>
                      <a:r>
                        <a:rPr lang="en-US" dirty="0"/>
                        <a:t>Engineering</a:t>
                      </a:r>
                    </a:p>
                  </a:txBody>
                  <a:tcPr/>
                </a:tc>
                <a:extLst>
                  <a:ext uri="{0D108BD9-81ED-4DB2-BD59-A6C34878D82A}">
                    <a16:rowId xmlns:a16="http://schemas.microsoft.com/office/drawing/2014/main" val="468480282"/>
                  </a:ext>
                </a:extLst>
              </a:tr>
            </a:tbl>
          </a:graphicData>
        </a:graphic>
      </p:graphicFrame>
      <p:pic>
        <p:nvPicPr>
          <p:cNvPr id="6" name="Picture 5" descr="Employees table schema">
            <a:extLst>
              <a:ext uri="{FF2B5EF4-FFF2-40B4-BE49-F238E27FC236}">
                <a16:creationId xmlns:a16="http://schemas.microsoft.com/office/drawing/2014/main" id="{238FF417-A567-4F92-8B54-7C112BBD068C}"/>
              </a:ext>
            </a:extLst>
          </p:cNvPr>
          <p:cNvPicPr>
            <a:picLocks noChangeAspect="1"/>
          </p:cNvPicPr>
          <p:nvPr/>
        </p:nvPicPr>
        <p:blipFill>
          <a:blip r:embed="rId3"/>
          <a:stretch>
            <a:fillRect/>
          </a:stretch>
        </p:blipFill>
        <p:spPr>
          <a:xfrm>
            <a:off x="7523427" y="2526124"/>
            <a:ext cx="3609591" cy="2021371"/>
          </a:xfrm>
          <a:prstGeom prst="rect">
            <a:avLst/>
          </a:prstGeom>
        </p:spPr>
      </p:pic>
      <p:sp>
        <p:nvSpPr>
          <p:cNvPr id="18" name="Title 1">
            <a:extLst>
              <a:ext uri="{FF2B5EF4-FFF2-40B4-BE49-F238E27FC236}">
                <a16:creationId xmlns:a16="http://schemas.microsoft.com/office/drawing/2014/main" id="{246F3EEC-A347-42EA-A435-C6B7FC0385E3}"/>
              </a:ext>
            </a:extLst>
          </p:cNvPr>
          <p:cNvSpPr>
            <a:spLocks noGrp="1"/>
          </p:cNvSpPr>
          <p:nvPr>
            <p:ph type="title"/>
          </p:nvPr>
        </p:nvSpPr>
        <p:spPr>
          <a:xfrm>
            <a:off x="308009" y="39464"/>
            <a:ext cx="10515600" cy="1325563"/>
          </a:xfrm>
        </p:spPr>
        <p:txBody>
          <a:bodyPr/>
          <a:lstStyle/>
          <a:p>
            <a:r>
              <a:rPr lang="en-US" dirty="0"/>
              <a:t>Human Resource Data</a:t>
            </a:r>
          </a:p>
        </p:txBody>
      </p:sp>
      <p:sp>
        <p:nvSpPr>
          <p:cNvPr id="19" name="TextBox 18">
            <a:extLst>
              <a:ext uri="{FF2B5EF4-FFF2-40B4-BE49-F238E27FC236}">
                <a16:creationId xmlns:a16="http://schemas.microsoft.com/office/drawing/2014/main" id="{B5C14A2F-A5D1-4A59-8590-88B3BF300FDD}"/>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Tree>
    <p:extLst>
      <p:ext uri="{BB962C8B-B14F-4D97-AF65-F5344CB8AC3E}">
        <p14:creationId xmlns:p14="http://schemas.microsoft.com/office/powerpoint/2010/main" val="739618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0515600" cy="1325563"/>
          </a:xfrm>
        </p:spPr>
        <p:txBody>
          <a:bodyPr/>
          <a:lstStyle/>
          <a:p>
            <a:r>
              <a:rPr lang="en-US" dirty="0"/>
              <a:t>Human Resource Data</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3" name="Rectangle 2">
            <a:extLst>
              <a:ext uri="{FF2B5EF4-FFF2-40B4-BE49-F238E27FC236}">
                <a16:creationId xmlns:a16="http://schemas.microsoft.com/office/drawing/2014/main" id="{2AFC962B-A883-4040-9973-3DF606375BE0}"/>
              </a:ext>
            </a:extLst>
          </p:cNvPr>
          <p:cNvSpPr/>
          <p:nvPr/>
        </p:nvSpPr>
        <p:spPr>
          <a:xfrm>
            <a:off x="457200" y="1596858"/>
            <a:ext cx="10903226" cy="4584672"/>
          </a:xfrm>
          <a:prstGeom prst="rect">
            <a:avLst/>
          </a:prstGeom>
        </p:spPr>
        <p:txBody>
          <a:bodyPr wrap="square">
            <a:spAutoFit/>
          </a:bodyPr>
          <a:lstStyle/>
          <a:p>
            <a:r>
              <a:rPr lang="en-US" dirty="0">
                <a:solidFill>
                  <a:srgbClr val="57A64A"/>
                </a:solidFill>
                <a:latin typeface="Consolas" panose="020B0609020204030204" pitchFamily="49" charset="0"/>
              </a:rPr>
              <a:t>-- Create the Employee Table</a:t>
            </a:r>
          </a:p>
          <a:p>
            <a:r>
              <a:rPr lang="en-US" dirty="0">
                <a:solidFill>
                  <a:srgbClr val="429C9E"/>
                </a:solidFill>
                <a:latin typeface="Consolas" panose="020B0609020204030204" pitchFamily="49" charset="0"/>
              </a:rPr>
              <a:t>CREATE TABLE </a:t>
            </a:r>
            <a:r>
              <a:rPr lang="en-US" dirty="0">
                <a:solidFill>
                  <a:srgbClr val="DCDCDC"/>
                </a:solidFill>
                <a:latin typeface="Consolas" panose="020B0609020204030204" pitchFamily="49" charset="0"/>
              </a:rPr>
              <a:t>Employees</a:t>
            </a:r>
          </a:p>
          <a:p>
            <a:r>
              <a:rPr lang="en-US" dirty="0">
                <a:solidFill>
                  <a:srgbClr val="5F815F"/>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EmployeeID</a:t>
            </a:r>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IDENTITY</a:t>
            </a:r>
            <a:r>
              <a:rPr lang="en-US" dirty="0">
                <a:solidFill>
                  <a:srgbClr val="5F815F"/>
                </a:solidFill>
                <a:latin typeface="Consolas" panose="020B0609020204030204" pitchFamily="49" charset="0"/>
              </a:rPr>
              <a:t>(</a:t>
            </a:r>
            <a:r>
              <a:rPr lang="en-US" dirty="0">
                <a:solidFill>
                  <a:srgbClr val="DCDCDC"/>
                </a:solidFill>
                <a:latin typeface="Consolas" panose="020B0609020204030204" pitchFamily="49" charset="0"/>
              </a:rPr>
              <a:t>1</a:t>
            </a:r>
            <a:r>
              <a:rPr lang="en-US" dirty="0">
                <a:solidFill>
                  <a:srgbClr val="5F815F"/>
                </a:solidFill>
                <a:latin typeface="Consolas" panose="020B0609020204030204" pitchFamily="49" charset="0"/>
              </a:rPr>
              <a:t>,</a:t>
            </a:r>
            <a:r>
              <a:rPr lang="en-US" dirty="0">
                <a:solidFill>
                  <a:srgbClr val="DCDCDC"/>
                </a:solidFill>
                <a:latin typeface="Consolas" panose="020B0609020204030204" pitchFamily="49" charset="0"/>
              </a:rPr>
              <a:t>1</a:t>
            </a:r>
            <a:r>
              <a:rPr lang="en-US" dirty="0">
                <a:solidFill>
                  <a:srgbClr val="5F815F"/>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EmployeeName</a:t>
            </a:r>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VARCHAR</a:t>
            </a:r>
            <a:r>
              <a:rPr lang="en-US" dirty="0">
                <a:solidFill>
                  <a:srgbClr val="5F815F"/>
                </a:solidFill>
                <a:latin typeface="Consolas" panose="020B0609020204030204" pitchFamily="49" charset="0"/>
              </a:rPr>
              <a:t>(</a:t>
            </a:r>
            <a:r>
              <a:rPr lang="en-US" dirty="0">
                <a:solidFill>
                  <a:srgbClr val="DCDCDC"/>
                </a:solidFill>
                <a:latin typeface="Consolas" panose="020B0609020204030204" pitchFamily="49" charset="0"/>
              </a:rPr>
              <a:t>64</a:t>
            </a:r>
            <a:r>
              <a:rPr lang="en-US" dirty="0">
                <a:solidFill>
                  <a:srgbClr val="5F815F"/>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EmployeeGroup</a:t>
            </a:r>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VARCHAR</a:t>
            </a:r>
            <a:r>
              <a:rPr lang="en-US" dirty="0">
                <a:solidFill>
                  <a:srgbClr val="5F815F"/>
                </a:solidFill>
                <a:latin typeface="Consolas" panose="020B0609020204030204" pitchFamily="49" charset="0"/>
              </a:rPr>
              <a:t>(</a:t>
            </a:r>
            <a:r>
              <a:rPr lang="en-US" dirty="0">
                <a:solidFill>
                  <a:srgbClr val="DCDCDC"/>
                </a:solidFill>
                <a:latin typeface="Consolas" panose="020B0609020204030204" pitchFamily="49" charset="0"/>
              </a:rPr>
              <a:t>32</a:t>
            </a:r>
            <a:r>
              <a:rPr lang="en-US" dirty="0">
                <a:solidFill>
                  <a:srgbClr val="5F815F"/>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CONSTRAINT</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pkcEmployees</a:t>
            </a:r>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PRIMARY KEY CLUSTERED</a:t>
            </a:r>
            <a:r>
              <a:rPr lang="en-US" dirty="0">
                <a:solidFill>
                  <a:srgbClr val="0000FF"/>
                </a:solidFill>
                <a:latin typeface="Consolas" panose="020B0609020204030204" pitchFamily="49" charset="0"/>
              </a:rPr>
              <a:t> </a:t>
            </a:r>
            <a:r>
              <a:rPr lang="en-US" dirty="0">
                <a:solidFill>
                  <a:srgbClr val="5F815F"/>
                </a:solidFill>
                <a:latin typeface="Consolas" panose="020B0609020204030204" pitchFamily="49" charset="0"/>
              </a:rPr>
              <a:t>(</a:t>
            </a:r>
            <a:r>
              <a:rPr lang="en-US" dirty="0" err="1">
                <a:solidFill>
                  <a:srgbClr val="DCDCDC"/>
                </a:solidFill>
                <a:latin typeface="Consolas" panose="020B0609020204030204" pitchFamily="49" charset="0"/>
              </a:rPr>
              <a:t>EmployeeId</a:t>
            </a:r>
            <a:r>
              <a:rPr lang="en-US" dirty="0">
                <a:solidFill>
                  <a:srgbClr val="5F815F"/>
                </a:solidFill>
                <a:latin typeface="Consolas" panose="020B0609020204030204" pitchFamily="49" charset="0"/>
              </a:rPr>
              <a:t>)</a:t>
            </a:r>
          </a:p>
          <a:p>
            <a:r>
              <a:rPr lang="en-US" dirty="0">
                <a:solidFill>
                  <a:srgbClr val="5F815F"/>
                </a:solidFill>
                <a:latin typeface="Consolas" panose="020B0609020204030204" pitchFamily="49" charset="0"/>
              </a:rPr>
              <a:t>)</a:t>
            </a:r>
          </a:p>
          <a:p>
            <a:r>
              <a:rPr lang="en-US" dirty="0">
                <a:solidFill>
                  <a:srgbClr val="429C9E"/>
                </a:solidFill>
                <a:latin typeface="Consolas" panose="020B0609020204030204" pitchFamily="49" charset="0"/>
              </a:rPr>
              <a:t>GO</a:t>
            </a:r>
          </a:p>
          <a:p>
            <a:endParaRPr lang="en-US" dirty="0">
              <a:solidFill>
                <a:srgbClr val="000000"/>
              </a:solidFill>
              <a:latin typeface="Consolas" panose="020B0609020204030204" pitchFamily="49" charset="0"/>
            </a:endParaRPr>
          </a:p>
          <a:p>
            <a:r>
              <a:rPr lang="en-US" dirty="0">
                <a:solidFill>
                  <a:srgbClr val="57A64A"/>
                </a:solidFill>
                <a:latin typeface="Consolas" panose="020B0609020204030204" pitchFamily="49" charset="0"/>
              </a:rPr>
              <a:t>-- Populate the Employee Table</a:t>
            </a:r>
          </a:p>
          <a:p>
            <a:r>
              <a:rPr lang="en-US" dirty="0">
                <a:solidFill>
                  <a:srgbClr val="429C9E"/>
                </a:solidFill>
                <a:latin typeface="Consolas" panose="020B0609020204030204" pitchFamily="49" charset="0"/>
              </a:rPr>
              <a:t>INSERT INTO </a:t>
            </a:r>
            <a:r>
              <a:rPr lang="en-US" dirty="0">
                <a:solidFill>
                  <a:srgbClr val="DCDCDC"/>
                </a:solidFill>
                <a:latin typeface="Consolas" panose="020B0609020204030204" pitchFamily="49" charset="0"/>
              </a:rPr>
              <a:t>Employees</a:t>
            </a:r>
            <a:r>
              <a:rPr lang="en-US" dirty="0">
                <a:solidFill>
                  <a:srgbClr val="0000FF"/>
                </a:solidFill>
                <a:latin typeface="Consolas" panose="020B0609020204030204" pitchFamily="49" charset="0"/>
              </a:rPr>
              <a:t> </a:t>
            </a:r>
            <a:r>
              <a:rPr lang="en-US" dirty="0">
                <a:solidFill>
                  <a:srgbClr val="5F815F"/>
                </a:solidFill>
                <a:latin typeface="Consolas" panose="020B0609020204030204" pitchFamily="49" charset="0"/>
              </a:rPr>
              <a:t>(</a:t>
            </a:r>
            <a:r>
              <a:rPr lang="en-US" dirty="0" err="1">
                <a:solidFill>
                  <a:srgbClr val="DCDCDC"/>
                </a:solidFill>
                <a:latin typeface="Consolas" panose="020B0609020204030204" pitchFamily="49" charset="0"/>
              </a:rPr>
              <a:t>EmployeeName</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EmployeeGroup</a:t>
            </a:r>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VALUES</a:t>
            </a:r>
            <a:r>
              <a:rPr lang="en-US" dirty="0">
                <a:solidFill>
                  <a:srgbClr val="0000FF"/>
                </a:solidFill>
                <a:latin typeface="Consolas" panose="020B0609020204030204" pitchFamily="49" charset="0"/>
              </a:rPr>
              <a:t> </a:t>
            </a:r>
            <a:r>
              <a:rPr lang="en-US" dirty="0">
                <a:solidFill>
                  <a:srgbClr val="5F815F"/>
                </a:solidFill>
                <a:latin typeface="Consolas" panose="020B0609020204030204" pitchFamily="49" charset="0"/>
              </a:rPr>
              <a:t>(</a:t>
            </a:r>
            <a:r>
              <a:rPr lang="en-US" dirty="0">
                <a:solidFill>
                  <a:srgbClr val="CB4141"/>
                </a:solidFill>
                <a:latin typeface="Consolas" panose="020B0609020204030204" pitchFamily="49" charset="0"/>
              </a:rPr>
              <a:t>'Willis B. Hawkins'</a:t>
            </a:r>
            <a:r>
              <a:rPr lang="en-US" dirty="0">
                <a:solidFill>
                  <a:srgbClr val="5F815F"/>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CB4141"/>
                </a:solidFill>
                <a:latin typeface="Consolas" panose="020B0609020204030204" pitchFamily="49" charset="0"/>
              </a:rPr>
              <a:t>'Sales'</a:t>
            </a:r>
            <a:r>
              <a:rPr lang="en-US" dirty="0">
                <a:solidFill>
                  <a:srgbClr val="5F815F"/>
                </a:solidFill>
                <a:latin typeface="Consolas" panose="020B0609020204030204" pitchFamily="49" charset="0"/>
              </a:rPr>
              <a:t>),</a:t>
            </a:r>
          </a:p>
          <a:p>
            <a:r>
              <a:rPr lang="en-US" dirty="0">
                <a:solidFill>
                  <a:srgbClr val="0000FF"/>
                </a:solidFill>
                <a:latin typeface="Consolas" panose="020B0609020204030204" pitchFamily="49" charset="0"/>
              </a:rPr>
              <a:t>                      </a:t>
            </a:r>
            <a:r>
              <a:rPr lang="en-US" dirty="0">
                <a:solidFill>
                  <a:srgbClr val="5F815F"/>
                </a:solidFill>
                <a:latin typeface="Consolas" panose="020B0609020204030204" pitchFamily="49" charset="0"/>
              </a:rPr>
              <a:t>(</a:t>
            </a:r>
            <a:r>
              <a:rPr lang="en-US" dirty="0">
                <a:solidFill>
                  <a:srgbClr val="CB4141"/>
                </a:solidFill>
                <a:latin typeface="Consolas" panose="020B0609020204030204" pitchFamily="49" charset="0"/>
              </a:rPr>
              <a:t>'Neil S. Vega'</a:t>
            </a:r>
            <a:r>
              <a:rPr lang="en-US" dirty="0">
                <a:solidFill>
                  <a:srgbClr val="5F815F"/>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CB4141"/>
                </a:solidFill>
                <a:latin typeface="Consolas" panose="020B0609020204030204" pitchFamily="49" charset="0"/>
              </a:rPr>
              <a:t>'Sales'</a:t>
            </a:r>
            <a:r>
              <a:rPr lang="en-US" dirty="0">
                <a:solidFill>
                  <a:srgbClr val="5F815F"/>
                </a:solidFill>
                <a:latin typeface="Consolas" panose="020B0609020204030204" pitchFamily="49" charset="0"/>
              </a:rPr>
              <a:t>),</a:t>
            </a:r>
          </a:p>
          <a:p>
            <a:r>
              <a:rPr lang="en-US" dirty="0">
                <a:solidFill>
                  <a:srgbClr val="0000FF"/>
                </a:solidFill>
                <a:latin typeface="Consolas" panose="020B0609020204030204" pitchFamily="49" charset="0"/>
              </a:rPr>
              <a:t>                      </a:t>
            </a:r>
            <a:r>
              <a:rPr lang="en-US" dirty="0">
                <a:solidFill>
                  <a:srgbClr val="5F815F"/>
                </a:solidFill>
                <a:latin typeface="Consolas" panose="020B0609020204030204" pitchFamily="49" charset="0"/>
              </a:rPr>
              <a:t>(</a:t>
            </a:r>
            <a:r>
              <a:rPr lang="en-US" dirty="0">
                <a:solidFill>
                  <a:srgbClr val="CB4141"/>
                </a:solidFill>
                <a:latin typeface="Consolas" panose="020B0609020204030204" pitchFamily="49" charset="0"/>
              </a:rPr>
              <a:t>'Ada C. Lavigne'</a:t>
            </a:r>
            <a:r>
              <a:rPr lang="en-US" dirty="0">
                <a:solidFill>
                  <a:srgbClr val="5F815F"/>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CB4141"/>
                </a:solidFill>
                <a:latin typeface="Consolas" panose="020B0609020204030204" pitchFamily="49" charset="0"/>
              </a:rPr>
              <a:t>'Engineering'</a:t>
            </a:r>
            <a:r>
              <a:rPr lang="en-US" dirty="0">
                <a:solidFill>
                  <a:srgbClr val="5F815F"/>
                </a:solidFill>
                <a:latin typeface="Consolas" panose="020B0609020204030204" pitchFamily="49" charset="0"/>
              </a:rPr>
              <a:t>);</a:t>
            </a:r>
          </a:p>
          <a:p>
            <a:r>
              <a:rPr lang="en-US" dirty="0">
                <a:solidFill>
                  <a:srgbClr val="429C9E"/>
                </a:solidFill>
                <a:latin typeface="Consolas" panose="020B0609020204030204" pitchFamily="49" charset="0"/>
              </a:rPr>
              <a:t>GO</a:t>
            </a:r>
          </a:p>
        </p:txBody>
      </p:sp>
    </p:spTree>
    <p:extLst>
      <p:ext uri="{BB962C8B-B14F-4D97-AF65-F5344CB8AC3E}">
        <p14:creationId xmlns:p14="http://schemas.microsoft.com/office/powerpoint/2010/main" val="33658148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0515600" cy="1325563"/>
          </a:xfrm>
        </p:spPr>
        <p:txBody>
          <a:bodyPr/>
          <a:lstStyle/>
          <a:p>
            <a:r>
              <a:rPr lang="en-US" dirty="0"/>
              <a:t>Human Resource Data</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4" name="Rectangle 3">
            <a:extLst>
              <a:ext uri="{FF2B5EF4-FFF2-40B4-BE49-F238E27FC236}">
                <a16:creationId xmlns:a16="http://schemas.microsoft.com/office/drawing/2014/main" id="{B8FA4A06-BA3F-4146-B006-912EA087C55F}"/>
              </a:ext>
            </a:extLst>
          </p:cNvPr>
          <p:cNvSpPr>
            <a:spLocks noChangeArrowheads="1"/>
          </p:cNvSpPr>
          <p:nvPr/>
        </p:nvSpPr>
        <p:spPr bwMode="auto">
          <a:xfrm>
            <a:off x="333214" y="1422577"/>
            <a:ext cx="10379765" cy="4893647"/>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92D050"/>
                </a:solidFill>
                <a:effectLst/>
                <a:latin typeface="Consolas" panose="020B0609020204030204" pitchFamily="49" charset="0"/>
              </a:rPr>
              <a:t>// Create group nodes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DCDCDC"/>
                </a:solidFill>
                <a:effectLst/>
                <a:latin typeface="Consolas" panose="020B0609020204030204" pitchFamily="49" charset="0"/>
              </a:rPr>
              <a:t>g.addV</a:t>
            </a:r>
            <a:r>
              <a:rPr kumimoji="0" lang="en-US" altLang="en-US" sz="2400" b="0" i="0" u="none" strike="noStrike" cap="none" normalizeH="0" baseline="0" dirty="0">
                <a:ln>
                  <a:noFill/>
                </a:ln>
                <a:solidFill>
                  <a:srgbClr val="DCDCDC"/>
                </a:solidFill>
                <a:effectLst/>
                <a:latin typeface="Consolas" panose="020B0609020204030204" pitchFamily="49" charset="0"/>
              </a:rPr>
              <a:t>('group').property('id', </a:t>
            </a:r>
            <a:r>
              <a:rPr kumimoji="0" lang="en-US" altLang="en-US" sz="2400" b="0" i="0" u="none" strike="noStrike" cap="none" normalizeH="0" baseline="0" dirty="0">
                <a:ln>
                  <a:noFill/>
                </a:ln>
                <a:solidFill>
                  <a:srgbClr val="FF9900"/>
                </a:solidFill>
                <a:effectLst/>
                <a:latin typeface="Consolas" panose="020B0609020204030204" pitchFamily="49" charset="0"/>
              </a:rPr>
              <a:t>'Sales’</a:t>
            </a:r>
            <a:r>
              <a:rPr kumimoji="0" lang="en-US" altLang="en-US" sz="24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DCDCDC"/>
                </a:solidFill>
                <a:effectLst/>
                <a:latin typeface="Consolas" panose="020B0609020204030204" pitchFamily="49" charset="0"/>
              </a:rPr>
              <a:t>g.addV</a:t>
            </a:r>
            <a:r>
              <a:rPr kumimoji="0" lang="en-US" altLang="en-US" sz="2400" b="0" i="0" u="none" strike="noStrike" cap="none" normalizeH="0" baseline="0" dirty="0">
                <a:ln>
                  <a:noFill/>
                </a:ln>
                <a:solidFill>
                  <a:srgbClr val="DCDCDC"/>
                </a:solidFill>
                <a:effectLst/>
                <a:latin typeface="Consolas" panose="020B0609020204030204" pitchFamily="49" charset="0"/>
              </a:rPr>
              <a:t>('group').property('id', </a:t>
            </a:r>
            <a:r>
              <a:rPr kumimoji="0" lang="en-US" altLang="en-US" sz="2400" b="0" i="0" u="none" strike="noStrike" cap="none" normalizeH="0" baseline="0" dirty="0">
                <a:ln>
                  <a:noFill/>
                </a:ln>
                <a:solidFill>
                  <a:srgbClr val="FF9900"/>
                </a:solidFill>
                <a:effectLst/>
                <a:latin typeface="Consolas" panose="020B0609020204030204" pitchFamily="49" charset="0"/>
              </a:rPr>
              <a:t>'Engineering’</a:t>
            </a:r>
            <a:r>
              <a:rPr kumimoji="0" lang="en-US" altLang="en-US" sz="24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a:solidFill>
                <a:srgbClr val="DCDCDC"/>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92D050"/>
                </a:solidFill>
                <a:effectLst/>
                <a:latin typeface="Consolas" panose="020B0609020204030204" pitchFamily="49" charset="0"/>
              </a:rPr>
              <a:t>// Create employee nodes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DCDCDC"/>
                </a:solidFill>
                <a:effectLst/>
                <a:latin typeface="Consolas" panose="020B0609020204030204" pitchFamily="49" charset="0"/>
              </a:rPr>
              <a:t>g.addV</a:t>
            </a:r>
            <a:r>
              <a:rPr kumimoji="0" lang="en-US" altLang="en-US" sz="2400" b="0" i="0" u="none" strike="noStrike" cap="none" normalizeH="0" baseline="0" dirty="0">
                <a:ln>
                  <a:noFill/>
                </a:ln>
                <a:solidFill>
                  <a:srgbClr val="DCDCDC"/>
                </a:solidFill>
                <a:effectLst/>
                <a:latin typeface="Consolas" panose="020B0609020204030204" pitchFamily="49" charset="0"/>
              </a:rPr>
              <a:t>('employee').property('id', </a:t>
            </a:r>
            <a:r>
              <a:rPr kumimoji="0" lang="en-US" altLang="en-US" sz="2400" b="0" i="0" u="none" strike="noStrike" cap="none" normalizeH="0" baseline="0" dirty="0">
                <a:ln>
                  <a:noFill/>
                </a:ln>
                <a:solidFill>
                  <a:srgbClr val="FF9900"/>
                </a:solidFill>
                <a:effectLst/>
                <a:latin typeface="Consolas" panose="020B0609020204030204" pitchFamily="49" charset="0"/>
              </a:rPr>
              <a:t>'Willis B. Hawkins’</a:t>
            </a:r>
            <a:r>
              <a:rPr kumimoji="0" lang="en-US" altLang="en-US" sz="24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DCDCDC"/>
                </a:solidFill>
                <a:effectLst/>
                <a:latin typeface="Consolas" panose="020B0609020204030204" pitchFamily="49" charset="0"/>
              </a:rPr>
              <a:t>g.addV</a:t>
            </a:r>
            <a:r>
              <a:rPr kumimoji="0" lang="en-US" altLang="en-US" sz="2400" b="0" i="0" u="none" strike="noStrike" cap="none" normalizeH="0" baseline="0" dirty="0">
                <a:ln>
                  <a:noFill/>
                </a:ln>
                <a:solidFill>
                  <a:srgbClr val="DCDCDC"/>
                </a:solidFill>
                <a:effectLst/>
                <a:latin typeface="Consolas" panose="020B0609020204030204" pitchFamily="49" charset="0"/>
              </a:rPr>
              <a:t>('employee').property('id', </a:t>
            </a:r>
            <a:r>
              <a:rPr kumimoji="0" lang="en-US" altLang="en-US" sz="2400" b="0" i="0" u="none" strike="noStrike" cap="none" normalizeH="0" baseline="0" dirty="0">
                <a:ln>
                  <a:noFill/>
                </a:ln>
                <a:solidFill>
                  <a:srgbClr val="FF9900"/>
                </a:solidFill>
                <a:effectLst/>
                <a:latin typeface="Consolas" panose="020B0609020204030204" pitchFamily="49" charset="0"/>
              </a:rPr>
              <a:t>'Neil S. Vega’</a:t>
            </a:r>
            <a:r>
              <a:rPr kumimoji="0" lang="en-US" altLang="en-US" sz="24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DCDCDC"/>
                </a:solidFill>
                <a:effectLst/>
                <a:latin typeface="Consolas" panose="020B0609020204030204" pitchFamily="49" charset="0"/>
              </a:rPr>
              <a:t>g.addV</a:t>
            </a:r>
            <a:r>
              <a:rPr kumimoji="0" lang="en-US" altLang="en-US" sz="2400" b="0" i="0" u="none" strike="noStrike" cap="none" normalizeH="0" baseline="0" dirty="0">
                <a:ln>
                  <a:noFill/>
                </a:ln>
                <a:solidFill>
                  <a:srgbClr val="DCDCDC"/>
                </a:solidFill>
                <a:effectLst/>
                <a:latin typeface="Consolas" panose="020B0609020204030204" pitchFamily="49" charset="0"/>
              </a:rPr>
              <a:t>('employee').property('id', </a:t>
            </a:r>
            <a:r>
              <a:rPr kumimoji="0" lang="en-US" altLang="en-US" sz="2400" b="0" i="0" u="none" strike="noStrike" cap="none" normalizeH="0" baseline="0" dirty="0">
                <a:ln>
                  <a:noFill/>
                </a:ln>
                <a:solidFill>
                  <a:srgbClr val="FF9900"/>
                </a:solidFill>
                <a:effectLst/>
                <a:latin typeface="Consolas" panose="020B0609020204030204" pitchFamily="49" charset="0"/>
              </a:rPr>
              <a:t>'Ada C. Lavigne’</a:t>
            </a:r>
            <a:r>
              <a:rPr kumimoji="0" lang="en-US" altLang="en-US" sz="24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rgbClr val="DCDCD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92D050"/>
                </a:solidFill>
                <a:effectLst/>
                <a:latin typeface="Consolas" panose="020B0609020204030204" pitchFamily="49" charset="0"/>
              </a:rPr>
              <a:t>// Create relationships between groups and employees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DCDCDC"/>
                </a:solidFill>
                <a:effectLst/>
                <a:latin typeface="Consolas" panose="020B0609020204030204" pitchFamily="49" charset="0"/>
              </a:rPr>
              <a:t>g.V</a:t>
            </a:r>
            <a:r>
              <a:rPr kumimoji="0" lang="en-US" altLang="en-US" sz="2400" b="0" i="0" u="none" strike="noStrike" cap="none" normalizeH="0" baseline="0" dirty="0">
                <a:ln>
                  <a:noFill/>
                </a:ln>
                <a:solidFill>
                  <a:srgbClr val="DCDCDC"/>
                </a:solidFill>
                <a:effectLst/>
                <a:latin typeface="Consolas" panose="020B0609020204030204" pitchFamily="49" charset="0"/>
              </a:rPr>
              <a:t>('Sales').</a:t>
            </a:r>
            <a:r>
              <a:rPr kumimoji="0" lang="en-US" altLang="en-US" sz="2400" b="0" i="0" u="none" strike="noStrike" cap="none" normalizeH="0" baseline="0" dirty="0" err="1">
                <a:ln>
                  <a:noFill/>
                </a:ln>
                <a:solidFill>
                  <a:srgbClr val="DCDCDC"/>
                </a:solidFill>
                <a:effectLst/>
                <a:latin typeface="Consolas" panose="020B0609020204030204" pitchFamily="49" charset="0"/>
              </a:rPr>
              <a:t>addE</a:t>
            </a:r>
            <a:r>
              <a:rPr kumimoji="0" lang="en-US" altLang="en-US" sz="2400" b="0" i="0" u="none" strike="noStrike" cap="none" normalizeH="0" baseline="0" dirty="0">
                <a:ln>
                  <a:noFill/>
                </a:ln>
                <a:solidFill>
                  <a:srgbClr val="DCDCDC"/>
                </a:solidFill>
                <a:effectLst/>
                <a:latin typeface="Consolas" panose="020B0609020204030204" pitchFamily="49" charset="0"/>
              </a:rPr>
              <a:t>('member').to(</a:t>
            </a:r>
            <a:r>
              <a:rPr kumimoji="0" lang="en-US" altLang="en-US" sz="2400" b="0" i="0" u="none" strike="noStrike" cap="none" normalizeH="0" baseline="0" dirty="0" err="1">
                <a:ln>
                  <a:noFill/>
                </a:ln>
                <a:solidFill>
                  <a:srgbClr val="DCDCDC"/>
                </a:solidFill>
                <a:effectLst/>
                <a:latin typeface="Consolas" panose="020B0609020204030204" pitchFamily="49" charset="0"/>
              </a:rPr>
              <a:t>g.V</a:t>
            </a:r>
            <a:r>
              <a:rPr kumimoji="0" lang="en-US" altLang="en-US" sz="2400" b="0" i="0" u="none" strike="noStrike" cap="none" normalizeH="0" baseline="0" dirty="0">
                <a:ln>
                  <a:noFill/>
                </a:ln>
                <a:solidFill>
                  <a:srgbClr val="DCDCDC"/>
                </a:solidFill>
                <a:effectLst/>
                <a:latin typeface="Consolas" panose="020B0609020204030204" pitchFamily="49" charset="0"/>
              </a:rPr>
              <a:t>(</a:t>
            </a:r>
            <a:r>
              <a:rPr kumimoji="0" lang="en-US" altLang="en-US" sz="2400" b="0" i="0" u="none" strike="noStrike" cap="none" normalizeH="0" baseline="0" dirty="0">
                <a:ln>
                  <a:noFill/>
                </a:ln>
                <a:solidFill>
                  <a:srgbClr val="FF9900"/>
                </a:solidFill>
                <a:effectLst/>
                <a:latin typeface="Consolas" panose="020B0609020204030204" pitchFamily="49" charset="0"/>
              </a:rPr>
              <a:t>'Willis B. Hawkins’</a:t>
            </a:r>
            <a:r>
              <a:rPr kumimoji="0" lang="en-US" altLang="en-US" sz="24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DCDCDC"/>
                </a:solidFill>
                <a:effectLst/>
                <a:latin typeface="Consolas" panose="020B0609020204030204" pitchFamily="49" charset="0"/>
              </a:rPr>
              <a:t>g.V</a:t>
            </a:r>
            <a:r>
              <a:rPr kumimoji="0" lang="en-US" altLang="en-US" sz="2400" b="0" i="0" u="none" strike="noStrike" cap="none" normalizeH="0" baseline="0" dirty="0">
                <a:ln>
                  <a:noFill/>
                </a:ln>
                <a:solidFill>
                  <a:srgbClr val="DCDCDC"/>
                </a:solidFill>
                <a:effectLst/>
                <a:latin typeface="Consolas" panose="020B0609020204030204" pitchFamily="49" charset="0"/>
              </a:rPr>
              <a:t>('Sales').</a:t>
            </a:r>
            <a:r>
              <a:rPr kumimoji="0" lang="en-US" altLang="en-US" sz="2400" b="0" i="0" u="none" strike="noStrike" cap="none" normalizeH="0" baseline="0" dirty="0" err="1">
                <a:ln>
                  <a:noFill/>
                </a:ln>
                <a:solidFill>
                  <a:srgbClr val="DCDCDC"/>
                </a:solidFill>
                <a:effectLst/>
                <a:latin typeface="Consolas" panose="020B0609020204030204" pitchFamily="49" charset="0"/>
              </a:rPr>
              <a:t>addE</a:t>
            </a:r>
            <a:r>
              <a:rPr kumimoji="0" lang="en-US" altLang="en-US" sz="2400" b="0" i="0" u="none" strike="noStrike" cap="none" normalizeH="0" baseline="0" dirty="0">
                <a:ln>
                  <a:noFill/>
                </a:ln>
                <a:solidFill>
                  <a:srgbClr val="DCDCDC"/>
                </a:solidFill>
                <a:effectLst/>
                <a:latin typeface="Consolas" panose="020B0609020204030204" pitchFamily="49" charset="0"/>
              </a:rPr>
              <a:t>('member').to(</a:t>
            </a:r>
            <a:r>
              <a:rPr kumimoji="0" lang="en-US" altLang="en-US" sz="2400" b="0" i="0" u="none" strike="noStrike" cap="none" normalizeH="0" baseline="0" dirty="0" err="1">
                <a:ln>
                  <a:noFill/>
                </a:ln>
                <a:solidFill>
                  <a:srgbClr val="DCDCDC"/>
                </a:solidFill>
                <a:effectLst/>
                <a:latin typeface="Consolas" panose="020B0609020204030204" pitchFamily="49" charset="0"/>
              </a:rPr>
              <a:t>g.V</a:t>
            </a:r>
            <a:r>
              <a:rPr kumimoji="0" lang="en-US" altLang="en-US" sz="2400" b="0" i="0" u="none" strike="noStrike" cap="none" normalizeH="0" baseline="0" dirty="0">
                <a:ln>
                  <a:noFill/>
                </a:ln>
                <a:solidFill>
                  <a:srgbClr val="DCDCDC"/>
                </a:solidFill>
                <a:effectLst/>
                <a:latin typeface="Consolas" panose="020B0609020204030204" pitchFamily="49" charset="0"/>
              </a:rPr>
              <a:t>(</a:t>
            </a:r>
            <a:r>
              <a:rPr kumimoji="0" lang="en-US" altLang="en-US" sz="2400" b="0" i="0" u="none" strike="noStrike" cap="none" normalizeH="0" baseline="0" dirty="0">
                <a:ln>
                  <a:noFill/>
                </a:ln>
                <a:solidFill>
                  <a:srgbClr val="FF9900"/>
                </a:solidFill>
                <a:effectLst/>
                <a:latin typeface="Consolas" panose="020B0609020204030204" pitchFamily="49" charset="0"/>
              </a:rPr>
              <a:t>'Neil S. Vega’</a:t>
            </a:r>
            <a:r>
              <a:rPr kumimoji="0" lang="en-US" altLang="en-US" sz="24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DCDCDC"/>
                </a:solidFill>
                <a:effectLst/>
                <a:latin typeface="Consolas" panose="020B0609020204030204" pitchFamily="49" charset="0"/>
              </a:rPr>
              <a:t>g.V</a:t>
            </a:r>
            <a:r>
              <a:rPr kumimoji="0" lang="en-US" altLang="en-US" sz="2400" b="0" i="0" u="none" strike="noStrike" cap="none" normalizeH="0" baseline="0" dirty="0">
                <a:ln>
                  <a:noFill/>
                </a:ln>
                <a:solidFill>
                  <a:srgbClr val="DCDCDC"/>
                </a:solidFill>
                <a:effectLst/>
                <a:latin typeface="Consolas" panose="020B0609020204030204" pitchFamily="49" charset="0"/>
              </a:rPr>
              <a:t>('Engineering').</a:t>
            </a:r>
            <a:r>
              <a:rPr kumimoji="0" lang="en-US" altLang="en-US" sz="2400" b="0" i="0" u="none" strike="noStrike" cap="none" normalizeH="0" baseline="0" dirty="0" err="1">
                <a:ln>
                  <a:noFill/>
                </a:ln>
                <a:solidFill>
                  <a:srgbClr val="DCDCDC"/>
                </a:solidFill>
                <a:effectLst/>
                <a:latin typeface="Consolas" panose="020B0609020204030204" pitchFamily="49" charset="0"/>
              </a:rPr>
              <a:t>addE</a:t>
            </a:r>
            <a:r>
              <a:rPr kumimoji="0" lang="en-US" altLang="en-US" sz="2400" b="0" i="0" u="none" strike="noStrike" cap="none" normalizeH="0" baseline="0" dirty="0">
                <a:ln>
                  <a:noFill/>
                </a:ln>
                <a:solidFill>
                  <a:srgbClr val="DCDCDC"/>
                </a:solidFill>
                <a:effectLst/>
                <a:latin typeface="Consolas" panose="020B0609020204030204" pitchFamily="49" charset="0"/>
              </a:rPr>
              <a:t>('member').to(</a:t>
            </a:r>
            <a:r>
              <a:rPr kumimoji="0" lang="en-US" altLang="en-US" sz="2400" b="0" i="0" u="none" strike="noStrike" cap="none" normalizeH="0" baseline="0" dirty="0" err="1">
                <a:ln>
                  <a:noFill/>
                </a:ln>
                <a:solidFill>
                  <a:srgbClr val="DCDCDC"/>
                </a:solidFill>
                <a:effectLst/>
                <a:latin typeface="Consolas" panose="020B0609020204030204" pitchFamily="49" charset="0"/>
              </a:rPr>
              <a:t>g.V</a:t>
            </a:r>
            <a:r>
              <a:rPr kumimoji="0" lang="en-US" altLang="en-US" sz="2400" b="0" i="0" u="none" strike="noStrike" cap="none" normalizeH="0" baseline="0" dirty="0">
                <a:ln>
                  <a:noFill/>
                </a:ln>
                <a:solidFill>
                  <a:srgbClr val="DCDCDC"/>
                </a:solidFill>
                <a:effectLst/>
                <a:latin typeface="Consolas" panose="020B0609020204030204" pitchFamily="49" charset="0"/>
              </a:rPr>
              <a:t>(</a:t>
            </a:r>
            <a:r>
              <a:rPr kumimoji="0" lang="en-US" altLang="en-US" sz="2400" b="0" i="0" u="none" strike="noStrike" cap="none" normalizeH="0" baseline="0" dirty="0">
                <a:ln>
                  <a:noFill/>
                </a:ln>
                <a:solidFill>
                  <a:srgbClr val="FF9900"/>
                </a:solidFill>
                <a:effectLst/>
                <a:latin typeface="Consolas" panose="020B0609020204030204" pitchFamily="49" charset="0"/>
              </a:rPr>
              <a:t>'Ada C. </a:t>
            </a:r>
            <a:r>
              <a:rPr kumimoji="0" lang="en-US" altLang="en-US" sz="2400" b="0" i="0" u="none" strike="noStrike" cap="none" normalizeH="0" baseline="0" dirty="0" err="1">
                <a:ln>
                  <a:noFill/>
                </a:ln>
                <a:solidFill>
                  <a:srgbClr val="FF9900"/>
                </a:solidFill>
                <a:effectLst/>
                <a:latin typeface="Consolas" panose="020B0609020204030204" pitchFamily="49" charset="0"/>
              </a:rPr>
              <a:t>Lavignee</a:t>
            </a:r>
            <a:r>
              <a:rPr kumimoji="0" lang="en-US" altLang="en-US" sz="2400" b="0" i="0" u="none" strike="noStrike" cap="none" normalizeH="0" baseline="0" dirty="0">
                <a:ln>
                  <a:noFill/>
                </a:ln>
                <a:solidFill>
                  <a:srgbClr val="FF9900"/>
                </a:solidFill>
                <a:effectLst/>
                <a:latin typeface="Consolas" panose="020B0609020204030204" pitchFamily="49" charset="0"/>
              </a:rPr>
              <a:t>'</a:t>
            </a:r>
            <a:r>
              <a:rPr kumimoji="0" lang="en-US" altLang="en-US" sz="2400" b="0" i="0" u="none" strike="noStrike" cap="none" normalizeH="0" baseline="0" dirty="0">
                <a:ln>
                  <a:noFill/>
                </a:ln>
                <a:solidFill>
                  <a:srgbClr val="DCDCDC"/>
                </a:solidFill>
                <a:effectLst/>
                <a:latin typeface="Consolas" panose="020B0609020204030204" pitchFamily="49" charset="0"/>
              </a:rPr>
              <a:t>))</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65073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0515600" cy="1325563"/>
          </a:xfrm>
        </p:spPr>
        <p:txBody>
          <a:bodyPr/>
          <a:lstStyle/>
          <a:p>
            <a:r>
              <a:rPr lang="en-US" dirty="0"/>
              <a:t>Human Resource Data</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graphicFrame>
        <p:nvGraphicFramePr>
          <p:cNvPr id="10" name="Table 9">
            <a:extLst>
              <a:ext uri="{FF2B5EF4-FFF2-40B4-BE49-F238E27FC236}">
                <a16:creationId xmlns:a16="http://schemas.microsoft.com/office/drawing/2014/main" id="{5A946829-9010-40CB-9FC8-5C75379FE060}"/>
              </a:ext>
            </a:extLst>
          </p:cNvPr>
          <p:cNvGraphicFramePr>
            <a:graphicFrameLocks noGrp="1"/>
          </p:cNvGraphicFramePr>
          <p:nvPr>
            <p:extLst>
              <p:ext uri="{D42A27DB-BD31-4B8C-83A1-F6EECF244321}">
                <p14:modId xmlns:p14="http://schemas.microsoft.com/office/powerpoint/2010/main" val="1897105141"/>
              </p:ext>
            </p:extLst>
          </p:nvPr>
        </p:nvGraphicFramePr>
        <p:xfrm>
          <a:off x="333214" y="2525395"/>
          <a:ext cx="4905312" cy="148336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788715957"/>
                    </a:ext>
                  </a:extLst>
                </a:gridCol>
                <a:gridCol w="1802130">
                  <a:extLst>
                    <a:ext uri="{9D8B030D-6E8A-4147-A177-3AD203B41FA5}">
                      <a16:colId xmlns:a16="http://schemas.microsoft.com/office/drawing/2014/main" val="1228753834"/>
                    </a:ext>
                  </a:extLst>
                </a:gridCol>
                <a:gridCol w="1755775">
                  <a:extLst>
                    <a:ext uri="{9D8B030D-6E8A-4147-A177-3AD203B41FA5}">
                      <a16:colId xmlns:a16="http://schemas.microsoft.com/office/drawing/2014/main" val="2987500812"/>
                    </a:ext>
                  </a:extLst>
                </a:gridCol>
              </a:tblGrid>
              <a:tr h="370840">
                <a:tc>
                  <a:txBody>
                    <a:bodyPr/>
                    <a:lstStyle/>
                    <a:p>
                      <a:r>
                        <a:rPr lang="en-US" err="1"/>
                        <a:t>EmployeeId</a:t>
                      </a:r>
                      <a:endParaRPr lang="en-US"/>
                    </a:p>
                  </a:txBody>
                  <a:tcPr/>
                </a:tc>
                <a:tc>
                  <a:txBody>
                    <a:bodyPr/>
                    <a:lstStyle/>
                    <a:p>
                      <a:r>
                        <a:rPr lang="en-US" err="1"/>
                        <a:t>EmployeeName</a:t>
                      </a:r>
                      <a:endParaRPr lang="en-US"/>
                    </a:p>
                  </a:txBody>
                  <a:tcPr/>
                </a:tc>
                <a:tc>
                  <a:txBody>
                    <a:bodyPr/>
                    <a:lstStyle/>
                    <a:p>
                      <a:r>
                        <a:rPr lang="en-US" err="1"/>
                        <a:t>EmployeeGroup</a:t>
                      </a:r>
                      <a:endParaRPr lang="en-US"/>
                    </a:p>
                  </a:txBody>
                  <a:tcPr/>
                </a:tc>
                <a:extLst>
                  <a:ext uri="{0D108BD9-81ED-4DB2-BD59-A6C34878D82A}">
                    <a16:rowId xmlns:a16="http://schemas.microsoft.com/office/drawing/2014/main" val="1761234304"/>
                  </a:ext>
                </a:extLst>
              </a:tr>
              <a:tr h="370840">
                <a:tc>
                  <a:txBody>
                    <a:bodyPr/>
                    <a:lstStyle/>
                    <a:p>
                      <a:r>
                        <a:rPr lang="en-US"/>
                        <a:t>1</a:t>
                      </a:r>
                    </a:p>
                  </a:txBody>
                  <a:tcPr/>
                </a:tc>
                <a:tc>
                  <a:txBody>
                    <a:bodyPr/>
                    <a:lstStyle/>
                    <a:p>
                      <a:r>
                        <a:rPr lang="en-US"/>
                        <a:t>Willis B. Hawkins</a:t>
                      </a:r>
                    </a:p>
                  </a:txBody>
                  <a:tcPr/>
                </a:tc>
                <a:tc>
                  <a:txBody>
                    <a:bodyPr/>
                    <a:lstStyle/>
                    <a:p>
                      <a:r>
                        <a:rPr lang="en-US"/>
                        <a:t>Sales</a:t>
                      </a:r>
                    </a:p>
                  </a:txBody>
                  <a:tcPr/>
                </a:tc>
                <a:extLst>
                  <a:ext uri="{0D108BD9-81ED-4DB2-BD59-A6C34878D82A}">
                    <a16:rowId xmlns:a16="http://schemas.microsoft.com/office/drawing/2014/main" val="3823245182"/>
                  </a:ext>
                </a:extLst>
              </a:tr>
              <a:tr h="370840">
                <a:tc>
                  <a:txBody>
                    <a:bodyPr/>
                    <a:lstStyle/>
                    <a:p>
                      <a:r>
                        <a:rPr lang="en-US"/>
                        <a:t>2</a:t>
                      </a:r>
                    </a:p>
                  </a:txBody>
                  <a:tcPr/>
                </a:tc>
                <a:tc>
                  <a:txBody>
                    <a:bodyPr/>
                    <a:lstStyle/>
                    <a:p>
                      <a:r>
                        <a:rPr lang="en-US"/>
                        <a:t>Neil S. Vega</a:t>
                      </a:r>
                    </a:p>
                  </a:txBody>
                  <a:tcPr/>
                </a:tc>
                <a:tc>
                  <a:txBody>
                    <a:bodyPr/>
                    <a:lstStyle/>
                    <a:p>
                      <a:r>
                        <a:rPr lang="en-US"/>
                        <a:t>Sales</a:t>
                      </a:r>
                    </a:p>
                  </a:txBody>
                  <a:tcPr/>
                </a:tc>
                <a:extLst>
                  <a:ext uri="{0D108BD9-81ED-4DB2-BD59-A6C34878D82A}">
                    <a16:rowId xmlns:a16="http://schemas.microsoft.com/office/drawing/2014/main" val="1967657727"/>
                  </a:ext>
                </a:extLst>
              </a:tr>
              <a:tr h="370840">
                <a:tc>
                  <a:txBody>
                    <a:bodyPr/>
                    <a:lstStyle/>
                    <a:p>
                      <a:r>
                        <a:rPr lang="en-US"/>
                        <a:t>3</a:t>
                      </a:r>
                    </a:p>
                  </a:txBody>
                  <a:tcPr/>
                </a:tc>
                <a:tc>
                  <a:txBody>
                    <a:bodyPr/>
                    <a:lstStyle/>
                    <a:p>
                      <a:r>
                        <a:rPr lang="en-US"/>
                        <a:t>Ada C. Lavigne</a:t>
                      </a:r>
                    </a:p>
                  </a:txBody>
                  <a:tcPr/>
                </a:tc>
                <a:tc>
                  <a:txBody>
                    <a:bodyPr/>
                    <a:lstStyle/>
                    <a:p>
                      <a:r>
                        <a:rPr lang="en-US" dirty="0"/>
                        <a:t>Engineering</a:t>
                      </a:r>
                    </a:p>
                  </a:txBody>
                  <a:tcPr/>
                </a:tc>
                <a:extLst>
                  <a:ext uri="{0D108BD9-81ED-4DB2-BD59-A6C34878D82A}">
                    <a16:rowId xmlns:a16="http://schemas.microsoft.com/office/drawing/2014/main" val="468480282"/>
                  </a:ext>
                </a:extLst>
              </a:tr>
            </a:tbl>
          </a:graphicData>
        </a:graphic>
      </p:graphicFrame>
      <p:sp>
        <p:nvSpPr>
          <p:cNvPr id="11" name="TextBox 10">
            <a:extLst>
              <a:ext uri="{FF2B5EF4-FFF2-40B4-BE49-F238E27FC236}">
                <a16:creationId xmlns:a16="http://schemas.microsoft.com/office/drawing/2014/main" id="{31B0E574-9DCD-4A8F-8312-615F3C1AB35E}"/>
              </a:ext>
            </a:extLst>
          </p:cNvPr>
          <p:cNvSpPr txBox="1"/>
          <p:nvPr/>
        </p:nvSpPr>
        <p:spPr>
          <a:xfrm>
            <a:off x="1849043" y="5569350"/>
            <a:ext cx="1873654" cy="369332"/>
          </a:xfrm>
          <a:prstGeom prst="rect">
            <a:avLst/>
          </a:prstGeom>
          <a:noFill/>
        </p:spPr>
        <p:txBody>
          <a:bodyPr wrap="none" rtlCol="0">
            <a:spAutoFit/>
          </a:bodyPr>
          <a:lstStyle/>
          <a:p>
            <a:r>
              <a:rPr lang="en-US" dirty="0">
                <a:solidFill>
                  <a:schemeClr val="bg1"/>
                </a:solidFill>
              </a:rPr>
              <a:t>3 rows, 3 columns</a:t>
            </a:r>
          </a:p>
        </p:txBody>
      </p:sp>
      <p:sp>
        <p:nvSpPr>
          <p:cNvPr id="12" name="TextBox 11">
            <a:extLst>
              <a:ext uri="{FF2B5EF4-FFF2-40B4-BE49-F238E27FC236}">
                <a16:creationId xmlns:a16="http://schemas.microsoft.com/office/drawing/2014/main" id="{F02B80C7-A065-4367-BF2C-6668E4307B05}"/>
              </a:ext>
            </a:extLst>
          </p:cNvPr>
          <p:cNvSpPr txBox="1"/>
          <p:nvPr/>
        </p:nvSpPr>
        <p:spPr>
          <a:xfrm>
            <a:off x="7485708" y="5569350"/>
            <a:ext cx="3337901" cy="369332"/>
          </a:xfrm>
          <a:prstGeom prst="rect">
            <a:avLst/>
          </a:prstGeom>
          <a:noFill/>
        </p:spPr>
        <p:txBody>
          <a:bodyPr wrap="none" rtlCol="0">
            <a:spAutoFit/>
          </a:bodyPr>
          <a:lstStyle/>
          <a:p>
            <a:r>
              <a:rPr lang="en-US" dirty="0">
                <a:solidFill>
                  <a:schemeClr val="bg1"/>
                </a:solidFill>
              </a:rPr>
              <a:t>8 documents (vertices and edges)</a:t>
            </a:r>
          </a:p>
        </p:txBody>
      </p:sp>
      <p:pic>
        <p:nvPicPr>
          <p:cNvPr id="13" name="Picture 12" descr="Human Resource Data Gremlin graph">
            <a:extLst>
              <a:ext uri="{FF2B5EF4-FFF2-40B4-BE49-F238E27FC236}">
                <a16:creationId xmlns:a16="http://schemas.microsoft.com/office/drawing/2014/main" id="{2213CB61-4870-484B-BBC3-3EBA2C141555}"/>
              </a:ext>
            </a:extLst>
          </p:cNvPr>
          <p:cNvPicPr>
            <a:picLocks noChangeAspect="1"/>
          </p:cNvPicPr>
          <p:nvPr/>
        </p:nvPicPr>
        <p:blipFill>
          <a:blip r:embed="rId3"/>
          <a:stretch>
            <a:fillRect/>
          </a:stretch>
        </p:blipFill>
        <p:spPr>
          <a:xfrm>
            <a:off x="6953476" y="1510198"/>
            <a:ext cx="4881278" cy="3558257"/>
          </a:xfrm>
          <a:prstGeom prst="rect">
            <a:avLst/>
          </a:prstGeom>
        </p:spPr>
      </p:pic>
    </p:spTree>
    <p:extLst>
      <p:ext uri="{BB962C8B-B14F-4D97-AF65-F5344CB8AC3E}">
        <p14:creationId xmlns:p14="http://schemas.microsoft.com/office/powerpoint/2010/main" val="2429580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0515600" cy="1325563"/>
          </a:xfrm>
        </p:spPr>
        <p:txBody>
          <a:bodyPr/>
          <a:lstStyle/>
          <a:p>
            <a:r>
              <a:rPr lang="en-US" dirty="0"/>
              <a:t>Human Resource Data</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graphicFrame>
        <p:nvGraphicFramePr>
          <p:cNvPr id="3" name="Table 2">
            <a:extLst>
              <a:ext uri="{FF2B5EF4-FFF2-40B4-BE49-F238E27FC236}">
                <a16:creationId xmlns:a16="http://schemas.microsoft.com/office/drawing/2014/main" id="{2257CE3B-43B0-4D8B-82EC-7DA86673D9AB}"/>
              </a:ext>
            </a:extLst>
          </p:cNvPr>
          <p:cNvGraphicFramePr>
            <a:graphicFrameLocks noGrp="1"/>
          </p:cNvGraphicFramePr>
          <p:nvPr>
            <p:extLst>
              <p:ext uri="{D42A27DB-BD31-4B8C-83A1-F6EECF244321}">
                <p14:modId xmlns:p14="http://schemas.microsoft.com/office/powerpoint/2010/main" val="3822756253"/>
              </p:ext>
            </p:extLst>
          </p:nvPr>
        </p:nvGraphicFramePr>
        <p:xfrm>
          <a:off x="333214" y="1818474"/>
          <a:ext cx="4905312" cy="148336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788715957"/>
                    </a:ext>
                  </a:extLst>
                </a:gridCol>
                <a:gridCol w="1802130">
                  <a:extLst>
                    <a:ext uri="{9D8B030D-6E8A-4147-A177-3AD203B41FA5}">
                      <a16:colId xmlns:a16="http://schemas.microsoft.com/office/drawing/2014/main" val="1228753834"/>
                    </a:ext>
                  </a:extLst>
                </a:gridCol>
                <a:gridCol w="1755775">
                  <a:extLst>
                    <a:ext uri="{9D8B030D-6E8A-4147-A177-3AD203B41FA5}">
                      <a16:colId xmlns:a16="http://schemas.microsoft.com/office/drawing/2014/main" val="2987500812"/>
                    </a:ext>
                  </a:extLst>
                </a:gridCol>
              </a:tblGrid>
              <a:tr h="370840">
                <a:tc>
                  <a:txBody>
                    <a:bodyPr/>
                    <a:lstStyle/>
                    <a:p>
                      <a:r>
                        <a:rPr lang="en-US" err="1"/>
                        <a:t>EmployeeId</a:t>
                      </a:r>
                      <a:endParaRPr lang="en-US"/>
                    </a:p>
                  </a:txBody>
                  <a:tcPr/>
                </a:tc>
                <a:tc>
                  <a:txBody>
                    <a:bodyPr/>
                    <a:lstStyle/>
                    <a:p>
                      <a:r>
                        <a:rPr lang="en-US" err="1"/>
                        <a:t>EmployeeName</a:t>
                      </a:r>
                      <a:endParaRPr lang="en-US"/>
                    </a:p>
                  </a:txBody>
                  <a:tcPr/>
                </a:tc>
                <a:tc>
                  <a:txBody>
                    <a:bodyPr/>
                    <a:lstStyle/>
                    <a:p>
                      <a:r>
                        <a:rPr lang="en-US" dirty="0" err="1"/>
                        <a:t>EmployeeGroup</a:t>
                      </a:r>
                      <a:endParaRPr lang="en-US" dirty="0"/>
                    </a:p>
                  </a:txBody>
                  <a:tcPr/>
                </a:tc>
                <a:extLst>
                  <a:ext uri="{0D108BD9-81ED-4DB2-BD59-A6C34878D82A}">
                    <a16:rowId xmlns:a16="http://schemas.microsoft.com/office/drawing/2014/main" val="1761234304"/>
                  </a:ext>
                </a:extLst>
              </a:tr>
              <a:tr h="370840">
                <a:tc>
                  <a:txBody>
                    <a:bodyPr/>
                    <a:lstStyle/>
                    <a:p>
                      <a:r>
                        <a:rPr lang="en-US"/>
                        <a:t>1</a:t>
                      </a:r>
                    </a:p>
                  </a:txBody>
                  <a:tcPr/>
                </a:tc>
                <a:tc>
                  <a:txBody>
                    <a:bodyPr/>
                    <a:lstStyle/>
                    <a:p>
                      <a:r>
                        <a:rPr lang="en-US"/>
                        <a:t>Willis B. Hawkins</a:t>
                      </a:r>
                    </a:p>
                  </a:txBody>
                  <a:tcPr/>
                </a:tc>
                <a:tc>
                  <a:txBody>
                    <a:bodyPr/>
                    <a:lstStyle/>
                    <a:p>
                      <a:r>
                        <a:rPr lang="en-US"/>
                        <a:t>Sales</a:t>
                      </a:r>
                    </a:p>
                  </a:txBody>
                  <a:tcPr/>
                </a:tc>
                <a:extLst>
                  <a:ext uri="{0D108BD9-81ED-4DB2-BD59-A6C34878D82A}">
                    <a16:rowId xmlns:a16="http://schemas.microsoft.com/office/drawing/2014/main" val="3823245182"/>
                  </a:ext>
                </a:extLst>
              </a:tr>
              <a:tr h="370840">
                <a:tc>
                  <a:txBody>
                    <a:bodyPr/>
                    <a:lstStyle/>
                    <a:p>
                      <a:r>
                        <a:rPr lang="en-US"/>
                        <a:t>2</a:t>
                      </a:r>
                    </a:p>
                  </a:txBody>
                  <a:tcPr/>
                </a:tc>
                <a:tc>
                  <a:txBody>
                    <a:bodyPr/>
                    <a:lstStyle/>
                    <a:p>
                      <a:r>
                        <a:rPr lang="en-US"/>
                        <a:t>Neil S. Vega</a:t>
                      </a:r>
                    </a:p>
                  </a:txBody>
                  <a:tcPr/>
                </a:tc>
                <a:tc>
                  <a:txBody>
                    <a:bodyPr/>
                    <a:lstStyle/>
                    <a:p>
                      <a:r>
                        <a:rPr lang="en-US"/>
                        <a:t>Sales</a:t>
                      </a:r>
                    </a:p>
                  </a:txBody>
                  <a:tcPr/>
                </a:tc>
                <a:extLst>
                  <a:ext uri="{0D108BD9-81ED-4DB2-BD59-A6C34878D82A}">
                    <a16:rowId xmlns:a16="http://schemas.microsoft.com/office/drawing/2014/main" val="1967657727"/>
                  </a:ext>
                </a:extLst>
              </a:tr>
              <a:tr h="370840">
                <a:tc>
                  <a:txBody>
                    <a:bodyPr/>
                    <a:lstStyle/>
                    <a:p>
                      <a:r>
                        <a:rPr lang="en-US"/>
                        <a:t>3</a:t>
                      </a:r>
                    </a:p>
                  </a:txBody>
                  <a:tcPr/>
                </a:tc>
                <a:tc>
                  <a:txBody>
                    <a:bodyPr/>
                    <a:lstStyle/>
                    <a:p>
                      <a:r>
                        <a:rPr lang="en-US"/>
                        <a:t>Ada C. Lavigne</a:t>
                      </a:r>
                    </a:p>
                  </a:txBody>
                  <a:tcPr/>
                </a:tc>
                <a:tc>
                  <a:txBody>
                    <a:bodyPr/>
                    <a:lstStyle/>
                    <a:p>
                      <a:r>
                        <a:rPr lang="en-US" dirty="0"/>
                        <a:t>Engineering</a:t>
                      </a:r>
                    </a:p>
                  </a:txBody>
                  <a:tcPr/>
                </a:tc>
                <a:extLst>
                  <a:ext uri="{0D108BD9-81ED-4DB2-BD59-A6C34878D82A}">
                    <a16:rowId xmlns:a16="http://schemas.microsoft.com/office/drawing/2014/main" val="468480282"/>
                  </a:ext>
                </a:extLst>
              </a:tr>
            </a:tbl>
          </a:graphicData>
        </a:graphic>
      </p:graphicFrame>
      <p:sp>
        <p:nvSpPr>
          <p:cNvPr id="4" name="TextBox 3">
            <a:extLst>
              <a:ext uri="{FF2B5EF4-FFF2-40B4-BE49-F238E27FC236}">
                <a16:creationId xmlns:a16="http://schemas.microsoft.com/office/drawing/2014/main" id="{DAFEF6E7-C151-4A41-9BE6-AAAA60767113}"/>
              </a:ext>
            </a:extLst>
          </p:cNvPr>
          <p:cNvSpPr txBox="1"/>
          <p:nvPr/>
        </p:nvSpPr>
        <p:spPr>
          <a:xfrm>
            <a:off x="6291300" y="4475310"/>
            <a:ext cx="5311069" cy="523220"/>
          </a:xfrm>
          <a:prstGeom prst="rect">
            <a:avLst/>
          </a:prstGeom>
          <a:noFill/>
        </p:spPr>
        <p:txBody>
          <a:bodyPr wrap="none" rtlCol="0">
            <a:spAutoFit/>
          </a:bodyPr>
          <a:lstStyle/>
          <a:p>
            <a:r>
              <a:rPr lang="en-US" sz="2800" dirty="0" err="1">
                <a:solidFill>
                  <a:srgbClr val="DCDCDC"/>
                </a:solidFill>
                <a:latin typeface="Consolas" panose="020B0609020204030204" pitchFamily="49" charset="0"/>
              </a:rPr>
              <a:t>g.V</a:t>
            </a:r>
            <a:r>
              <a:rPr lang="en-US" sz="2800" dirty="0">
                <a:solidFill>
                  <a:srgbClr val="DCDCDC"/>
                </a:solidFill>
                <a:latin typeface="Consolas" panose="020B0609020204030204" pitchFamily="49" charset="0"/>
              </a:rPr>
              <a:t>().</a:t>
            </a:r>
            <a:r>
              <a:rPr lang="en-US" sz="2800" dirty="0" err="1">
                <a:solidFill>
                  <a:srgbClr val="DCDCDC"/>
                </a:solidFill>
                <a:latin typeface="Consolas" panose="020B0609020204030204" pitchFamily="49" charset="0"/>
              </a:rPr>
              <a:t>hasLabel</a:t>
            </a:r>
            <a:r>
              <a:rPr lang="en-US" sz="2800" dirty="0">
                <a:solidFill>
                  <a:srgbClr val="DCDCDC"/>
                </a:solidFill>
                <a:latin typeface="Consolas" panose="020B0609020204030204" pitchFamily="49" charset="0"/>
              </a:rPr>
              <a:t>(</a:t>
            </a:r>
            <a:r>
              <a:rPr lang="en-US" sz="2800" dirty="0">
                <a:solidFill>
                  <a:srgbClr val="FF9900"/>
                </a:solidFill>
                <a:latin typeface="Consolas" panose="020B0609020204030204" pitchFamily="49" charset="0"/>
              </a:rPr>
              <a:t>‘employee’</a:t>
            </a:r>
            <a:r>
              <a:rPr lang="en-US" sz="2800" dirty="0">
                <a:solidFill>
                  <a:srgbClr val="DCDCDC"/>
                </a:solidFill>
                <a:latin typeface="Consolas" panose="020B0609020204030204" pitchFamily="49" charset="0"/>
              </a:rPr>
              <a:t>)</a:t>
            </a:r>
          </a:p>
        </p:txBody>
      </p:sp>
      <p:sp>
        <p:nvSpPr>
          <p:cNvPr id="5" name="Rectangle 4">
            <a:extLst>
              <a:ext uri="{FF2B5EF4-FFF2-40B4-BE49-F238E27FC236}">
                <a16:creationId xmlns:a16="http://schemas.microsoft.com/office/drawing/2014/main" id="{B476D3B3-753E-431C-9636-1E1A55B188CC}"/>
              </a:ext>
            </a:extLst>
          </p:cNvPr>
          <p:cNvSpPr/>
          <p:nvPr/>
        </p:nvSpPr>
        <p:spPr>
          <a:xfrm>
            <a:off x="333214" y="4475310"/>
            <a:ext cx="4905312" cy="523220"/>
          </a:xfrm>
          <a:prstGeom prst="rect">
            <a:avLst/>
          </a:prstGeom>
        </p:spPr>
        <p:txBody>
          <a:bodyPr wrap="square">
            <a:spAutoFit/>
          </a:bodyPr>
          <a:lstStyle/>
          <a:p>
            <a:r>
              <a:rPr lang="en-US" sz="2800" dirty="0">
                <a:solidFill>
                  <a:srgbClr val="429C9E"/>
                </a:solidFill>
                <a:latin typeface="Consolas" panose="020B0609020204030204" pitchFamily="49" charset="0"/>
              </a:rPr>
              <a:t>SELECT</a:t>
            </a:r>
            <a:r>
              <a:rPr lang="en-US" sz="2800" dirty="0">
                <a:solidFill>
                  <a:srgbClr val="000000"/>
                </a:solidFill>
                <a:latin typeface="Consolas" panose="020B0609020204030204" pitchFamily="49" charset="0"/>
              </a:rPr>
              <a:t> </a:t>
            </a:r>
            <a:r>
              <a:rPr lang="en-US" sz="2800" dirty="0">
                <a:solidFill>
                  <a:srgbClr val="818181"/>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a:solidFill>
                  <a:srgbClr val="429C9E"/>
                </a:solidFill>
                <a:latin typeface="Consolas" panose="020B0609020204030204" pitchFamily="49" charset="0"/>
              </a:rPr>
              <a:t>FROM</a:t>
            </a:r>
            <a:r>
              <a:rPr lang="en-US" sz="2800" dirty="0">
                <a:solidFill>
                  <a:srgbClr val="000000"/>
                </a:solidFill>
                <a:latin typeface="Consolas" panose="020B0609020204030204" pitchFamily="49" charset="0"/>
              </a:rPr>
              <a:t> </a:t>
            </a:r>
            <a:r>
              <a:rPr lang="en-US" sz="2800" dirty="0">
                <a:solidFill>
                  <a:srgbClr val="DCDCDC"/>
                </a:solidFill>
                <a:latin typeface="Consolas" panose="020B0609020204030204" pitchFamily="49" charset="0"/>
              </a:rPr>
              <a:t>Employees</a:t>
            </a:r>
            <a:r>
              <a:rPr lang="en-US" sz="2800" dirty="0">
                <a:solidFill>
                  <a:srgbClr val="818181"/>
                </a:solidFill>
                <a:latin typeface="Consolas" panose="020B0609020204030204" pitchFamily="49" charset="0"/>
              </a:rPr>
              <a:t>;</a:t>
            </a:r>
          </a:p>
        </p:txBody>
      </p:sp>
      <p:pic>
        <p:nvPicPr>
          <p:cNvPr id="6" name="Picture 5" descr="Human Resource Data vertices">
            <a:extLst>
              <a:ext uri="{FF2B5EF4-FFF2-40B4-BE49-F238E27FC236}">
                <a16:creationId xmlns:a16="http://schemas.microsoft.com/office/drawing/2014/main" id="{BAEF49D6-38EF-49C0-9ED6-AF412FA80521}"/>
              </a:ext>
            </a:extLst>
          </p:cNvPr>
          <p:cNvPicPr>
            <a:picLocks noChangeAspect="1"/>
          </p:cNvPicPr>
          <p:nvPr/>
        </p:nvPicPr>
        <p:blipFill>
          <a:blip r:embed="rId3"/>
          <a:stretch>
            <a:fillRect/>
          </a:stretch>
        </p:blipFill>
        <p:spPr>
          <a:xfrm>
            <a:off x="6465409" y="1818474"/>
            <a:ext cx="5357182" cy="1483360"/>
          </a:xfrm>
          <a:prstGeom prst="rect">
            <a:avLst/>
          </a:prstGeom>
        </p:spPr>
      </p:pic>
    </p:spTree>
    <p:extLst>
      <p:ext uri="{BB962C8B-B14F-4D97-AF65-F5344CB8AC3E}">
        <p14:creationId xmlns:p14="http://schemas.microsoft.com/office/powerpoint/2010/main" val="4065997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D6D27-A92A-4993-98F4-6BF128C3DA79}"/>
              </a:ext>
            </a:extLst>
          </p:cNvPr>
          <p:cNvSpPr>
            <a:spLocks noGrp="1"/>
          </p:cNvSpPr>
          <p:nvPr>
            <p:ph type="title"/>
          </p:nvPr>
        </p:nvSpPr>
        <p:spPr/>
        <p:txBody>
          <a:bodyPr/>
          <a:lstStyle/>
          <a:p>
            <a:r>
              <a:rPr lang="en-US" dirty="0"/>
              <a:t>What are </a:t>
            </a:r>
            <a:r>
              <a:rPr lang="en-US" dirty="0">
                <a:solidFill>
                  <a:srgbClr val="FE6D31"/>
                </a:solidFill>
              </a:rPr>
              <a:t>Graph</a:t>
            </a:r>
            <a:r>
              <a:rPr lang="en-US" dirty="0"/>
              <a:t> </a:t>
            </a:r>
            <a:r>
              <a:rPr lang="en-US" dirty="0">
                <a:solidFill>
                  <a:srgbClr val="FE6D31"/>
                </a:solidFill>
              </a:rPr>
              <a:t>Databases</a:t>
            </a:r>
          </a:p>
        </p:txBody>
      </p:sp>
      <p:sp>
        <p:nvSpPr>
          <p:cNvPr id="3" name="Text Placeholder 2">
            <a:extLst>
              <a:ext uri="{FF2B5EF4-FFF2-40B4-BE49-F238E27FC236}">
                <a16:creationId xmlns:a16="http://schemas.microsoft.com/office/drawing/2014/main" id="{A1B35F44-0888-4CBD-9337-2C889A241176}"/>
              </a:ext>
            </a:extLst>
          </p:cNvPr>
          <p:cNvSpPr>
            <a:spLocks noGrp="1"/>
          </p:cNvSpPr>
          <p:nvPr>
            <p:ph type="body" idx="1"/>
          </p:nvPr>
        </p:nvSpPr>
        <p:spPr>
          <a:xfrm>
            <a:off x="6363854" y="3601173"/>
            <a:ext cx="5264728" cy="1500187"/>
          </a:xfrm>
        </p:spPr>
        <p:txBody>
          <a:bodyPr/>
          <a:lstStyle/>
          <a:p>
            <a:r>
              <a:rPr lang="en-US" dirty="0"/>
              <a:t>Graphing Your Way Through the Cosmos</a:t>
            </a:r>
          </a:p>
        </p:txBody>
      </p:sp>
    </p:spTree>
    <p:extLst>
      <p:ext uri="{BB962C8B-B14F-4D97-AF65-F5344CB8AC3E}">
        <p14:creationId xmlns:p14="http://schemas.microsoft.com/office/powerpoint/2010/main" val="8831771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629C3-1BC2-4189-BBBB-D5BC01CC6B19}"/>
              </a:ext>
            </a:extLst>
          </p:cNvPr>
          <p:cNvSpPr txBox="1">
            <a:spLocks/>
          </p:cNvSpPr>
          <p:nvPr/>
        </p:nvSpPr>
        <p:spPr>
          <a:xfrm>
            <a:off x="2754195" y="4864378"/>
            <a:ext cx="6683605" cy="1293012"/>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pPr algn="ctr"/>
            <a:r>
              <a:rPr lang="en-US" dirty="0">
                <a:solidFill>
                  <a:srgbClr val="FE6D31"/>
                </a:solidFill>
              </a:rPr>
              <a:t>Company Reorganization</a:t>
            </a:r>
          </a:p>
        </p:txBody>
      </p:sp>
      <p:sp>
        <p:nvSpPr>
          <p:cNvPr id="3" name="TextBox 2">
            <a:extLst>
              <a:ext uri="{FF2B5EF4-FFF2-40B4-BE49-F238E27FC236}">
                <a16:creationId xmlns:a16="http://schemas.microsoft.com/office/drawing/2014/main" id="{986FC624-AD73-431A-93CF-67773B969FD3}"/>
              </a:ext>
            </a:extLst>
          </p:cNvPr>
          <p:cNvSpPr txBox="1"/>
          <p:nvPr/>
        </p:nvSpPr>
        <p:spPr>
          <a:xfrm>
            <a:off x="3893126" y="6157390"/>
            <a:ext cx="4405745" cy="369332"/>
          </a:xfrm>
          <a:prstGeom prst="rect">
            <a:avLst/>
          </a:prstGeom>
          <a:noFill/>
        </p:spPr>
        <p:txBody>
          <a:bodyPr wrap="square" rtlCol="0">
            <a:spAutoFit/>
          </a:bodyPr>
          <a:lstStyle/>
          <a:p>
            <a:r>
              <a:rPr lang="en-US" dirty="0"/>
              <a:t>Graph Databases vs Relational Databases</a:t>
            </a:r>
          </a:p>
        </p:txBody>
      </p:sp>
    </p:spTree>
    <p:extLst>
      <p:ext uri="{BB962C8B-B14F-4D97-AF65-F5344CB8AC3E}">
        <p14:creationId xmlns:p14="http://schemas.microsoft.com/office/powerpoint/2010/main" val="3709475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Employees can now belong to multiple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4" name="Rectangle 3">
            <a:extLst>
              <a:ext uri="{FF2B5EF4-FFF2-40B4-BE49-F238E27FC236}">
                <a16:creationId xmlns:a16="http://schemas.microsoft.com/office/drawing/2014/main" id="{2D81A389-90BF-47B8-B48D-F45C5EBE8FBC}"/>
              </a:ext>
            </a:extLst>
          </p:cNvPr>
          <p:cNvSpPr/>
          <p:nvPr/>
        </p:nvSpPr>
        <p:spPr>
          <a:xfrm>
            <a:off x="333214" y="2136338"/>
            <a:ext cx="11325386" cy="3108543"/>
          </a:xfrm>
          <a:prstGeom prst="rect">
            <a:avLst/>
          </a:prstGeom>
        </p:spPr>
        <p:txBody>
          <a:bodyPr wrap="square">
            <a:spAutoFit/>
          </a:bodyPr>
          <a:lstStyle/>
          <a:p>
            <a:r>
              <a:rPr lang="en-US" sz="2800" dirty="0">
                <a:solidFill>
                  <a:srgbClr val="57A64A"/>
                </a:solidFill>
                <a:latin typeface="Consolas" panose="020B0609020204030204" pitchFamily="49" charset="0"/>
              </a:rPr>
              <a:t>-- Create the Groups table</a:t>
            </a:r>
          </a:p>
          <a:p>
            <a:r>
              <a:rPr lang="en-US" sz="2800" dirty="0">
                <a:solidFill>
                  <a:srgbClr val="429C9E"/>
                </a:solidFill>
                <a:latin typeface="Consolas" panose="020B0609020204030204" pitchFamily="49" charset="0"/>
              </a:rPr>
              <a:t>CREATE TABLE </a:t>
            </a:r>
            <a:r>
              <a:rPr lang="en-US" sz="2800" dirty="0">
                <a:solidFill>
                  <a:srgbClr val="DCDCDC"/>
                </a:solidFill>
                <a:latin typeface="Consolas" panose="020B0609020204030204" pitchFamily="49" charset="0"/>
              </a:rPr>
              <a:t>Groups</a:t>
            </a:r>
          </a:p>
          <a:p>
            <a:r>
              <a:rPr lang="en-US" sz="2800" dirty="0">
                <a:solidFill>
                  <a:srgbClr val="808080"/>
                </a:solidFill>
                <a:latin typeface="Consolas" panose="020B0609020204030204" pitchFamily="49" charset="0"/>
              </a:rPr>
              <a:t>(</a:t>
            </a:r>
            <a:endParaRPr lang="en-US" sz="2800" dirty="0">
              <a:solidFill>
                <a:srgbClr val="000000"/>
              </a:solidFill>
              <a:latin typeface="Consolas" panose="020B0609020204030204" pitchFamily="49" charset="0"/>
            </a:endParaRPr>
          </a:p>
          <a:p>
            <a:r>
              <a:rPr lang="en-US" sz="2800" dirty="0">
                <a:solidFill>
                  <a:srgbClr val="000000"/>
                </a:solidFill>
                <a:latin typeface="Consolas" panose="020B0609020204030204" pitchFamily="49" charset="0"/>
              </a:rPr>
              <a:t>  </a:t>
            </a:r>
            <a:r>
              <a:rPr lang="en-US" sz="2800" dirty="0" err="1">
                <a:solidFill>
                  <a:srgbClr val="DCDCDC"/>
                </a:solidFill>
                <a:latin typeface="Consolas" panose="020B0609020204030204" pitchFamily="49" charset="0"/>
              </a:rPr>
              <a:t>GroupId</a:t>
            </a:r>
            <a:r>
              <a:rPr lang="en-US" sz="2800" dirty="0">
                <a:solidFill>
                  <a:srgbClr val="000000"/>
                </a:solidFill>
                <a:latin typeface="Consolas" panose="020B0609020204030204" pitchFamily="49" charset="0"/>
              </a:rPr>
              <a:t>   </a:t>
            </a:r>
            <a:r>
              <a:rPr lang="en-US" sz="2800" dirty="0">
                <a:solidFill>
                  <a:srgbClr val="429C9E"/>
                </a:solidFill>
                <a:latin typeface="Consolas" panose="020B0609020204030204" pitchFamily="49" charset="0"/>
              </a:rPr>
              <a:t>INT</a:t>
            </a:r>
            <a:r>
              <a:rPr lang="en-US" sz="2800" dirty="0">
                <a:solidFill>
                  <a:srgbClr val="000000"/>
                </a:solidFill>
                <a:latin typeface="Consolas" panose="020B0609020204030204" pitchFamily="49" charset="0"/>
              </a:rPr>
              <a:t>         </a:t>
            </a:r>
            <a:r>
              <a:rPr lang="en-US" sz="2800" dirty="0">
                <a:solidFill>
                  <a:srgbClr val="429C9E"/>
                </a:solidFill>
                <a:latin typeface="Consolas" panose="020B0609020204030204" pitchFamily="49" charset="0"/>
              </a:rPr>
              <a:t>IDENTITY</a:t>
            </a:r>
            <a:r>
              <a:rPr lang="en-US" sz="2800" dirty="0">
                <a:solidFill>
                  <a:srgbClr val="808080"/>
                </a:solidFill>
                <a:latin typeface="Consolas" panose="020B0609020204030204" pitchFamily="49" charset="0"/>
              </a:rPr>
              <a:t>(</a:t>
            </a:r>
            <a:r>
              <a:rPr lang="en-US" sz="2800" dirty="0">
                <a:solidFill>
                  <a:srgbClr val="DCDCDC"/>
                </a:solidFill>
                <a:latin typeface="Consolas" panose="020B0609020204030204" pitchFamily="49" charset="0"/>
              </a:rPr>
              <a:t>1</a:t>
            </a:r>
            <a:r>
              <a:rPr lang="en-US" sz="2800" dirty="0">
                <a:solidFill>
                  <a:srgbClr val="808080"/>
                </a:solidFill>
                <a:latin typeface="Consolas" panose="020B0609020204030204" pitchFamily="49" charset="0"/>
              </a:rPr>
              <a:t>,</a:t>
            </a:r>
            <a:r>
              <a:rPr lang="en-US" sz="2800" dirty="0">
                <a:solidFill>
                  <a:srgbClr val="DCDCDC"/>
                </a:solidFill>
                <a:latin typeface="Consolas" panose="020B0609020204030204" pitchFamily="49" charset="0"/>
              </a:rPr>
              <a:t>1</a:t>
            </a:r>
            <a:r>
              <a:rPr lang="en-US" sz="2800" dirty="0">
                <a:solidFill>
                  <a:srgbClr val="808080"/>
                </a:solidFill>
                <a:latin typeface="Consolas" panose="020B0609020204030204" pitchFamily="49" charset="0"/>
              </a:rPr>
              <a:t>),</a:t>
            </a:r>
            <a:endParaRPr lang="en-US" sz="2800" dirty="0">
              <a:solidFill>
                <a:srgbClr val="000000"/>
              </a:solidFill>
              <a:latin typeface="Consolas" panose="020B0609020204030204" pitchFamily="49" charset="0"/>
            </a:endParaRPr>
          </a:p>
          <a:p>
            <a:r>
              <a:rPr lang="en-US" sz="2800" dirty="0">
                <a:solidFill>
                  <a:srgbClr val="000000"/>
                </a:solidFill>
                <a:latin typeface="Consolas" panose="020B0609020204030204" pitchFamily="49" charset="0"/>
              </a:rPr>
              <a:t>  </a:t>
            </a:r>
            <a:r>
              <a:rPr lang="en-US" sz="2800" dirty="0" err="1">
                <a:solidFill>
                  <a:srgbClr val="DCDCDC"/>
                </a:solidFill>
                <a:latin typeface="Consolas" panose="020B0609020204030204" pitchFamily="49" charset="0"/>
              </a:rPr>
              <a:t>GroupName</a:t>
            </a:r>
            <a:r>
              <a:rPr lang="en-US" sz="2800" dirty="0">
                <a:solidFill>
                  <a:srgbClr val="000000"/>
                </a:solidFill>
                <a:latin typeface="Consolas" panose="020B0609020204030204" pitchFamily="49" charset="0"/>
              </a:rPr>
              <a:t> </a:t>
            </a:r>
            <a:r>
              <a:rPr lang="en-US" sz="2800" dirty="0">
                <a:solidFill>
                  <a:srgbClr val="429C9E"/>
                </a:solidFill>
                <a:latin typeface="Consolas" panose="020B0609020204030204" pitchFamily="49" charset="0"/>
              </a:rPr>
              <a:t>VARCHAR</a:t>
            </a:r>
            <a:r>
              <a:rPr lang="en-US" sz="2800" dirty="0">
                <a:solidFill>
                  <a:srgbClr val="808080"/>
                </a:solidFill>
                <a:latin typeface="Consolas" panose="020B0609020204030204" pitchFamily="49" charset="0"/>
              </a:rPr>
              <a:t>(</a:t>
            </a:r>
            <a:r>
              <a:rPr lang="en-US" sz="2800" dirty="0">
                <a:solidFill>
                  <a:srgbClr val="DCDCDC"/>
                </a:solidFill>
                <a:latin typeface="Consolas" panose="020B0609020204030204" pitchFamily="49" charset="0"/>
              </a:rPr>
              <a:t>64</a:t>
            </a:r>
            <a:r>
              <a:rPr lang="en-US" sz="2800" dirty="0">
                <a:solidFill>
                  <a:srgbClr val="808080"/>
                </a:solidFill>
                <a:latin typeface="Consolas" panose="020B0609020204030204" pitchFamily="49" charset="0"/>
              </a:rPr>
              <a:t>),</a:t>
            </a:r>
            <a:endParaRPr lang="en-US" sz="2800" dirty="0">
              <a:solidFill>
                <a:srgbClr val="000000"/>
              </a:solidFill>
              <a:latin typeface="Consolas" panose="020B0609020204030204" pitchFamily="49" charset="0"/>
            </a:endParaRPr>
          </a:p>
          <a:p>
            <a:r>
              <a:rPr lang="en-US" sz="2800" dirty="0">
                <a:solidFill>
                  <a:srgbClr val="000000"/>
                </a:solidFill>
                <a:latin typeface="Consolas" panose="020B0609020204030204" pitchFamily="49" charset="0"/>
              </a:rPr>
              <a:t>  </a:t>
            </a:r>
            <a:r>
              <a:rPr lang="en-US" sz="2800" dirty="0">
                <a:solidFill>
                  <a:srgbClr val="429C9E"/>
                </a:solidFill>
                <a:latin typeface="Consolas" panose="020B0609020204030204" pitchFamily="49" charset="0"/>
              </a:rPr>
              <a:t>CONSTRAINT</a:t>
            </a:r>
            <a:r>
              <a:rPr lang="en-US" sz="2800" dirty="0">
                <a:solidFill>
                  <a:srgbClr val="000000"/>
                </a:solidFill>
                <a:latin typeface="Consolas" panose="020B0609020204030204" pitchFamily="49" charset="0"/>
              </a:rPr>
              <a:t> </a:t>
            </a:r>
            <a:r>
              <a:rPr lang="en-US" sz="2800" dirty="0" err="1">
                <a:solidFill>
                  <a:srgbClr val="DCDCDC"/>
                </a:solidFill>
                <a:latin typeface="Consolas" panose="020B0609020204030204" pitchFamily="49" charset="0"/>
              </a:rPr>
              <a:t>pkcGroups</a:t>
            </a:r>
            <a:r>
              <a:rPr lang="en-US" sz="2800" dirty="0">
                <a:solidFill>
                  <a:srgbClr val="000000"/>
                </a:solidFill>
                <a:latin typeface="Consolas" panose="020B0609020204030204" pitchFamily="49" charset="0"/>
              </a:rPr>
              <a:t> </a:t>
            </a:r>
            <a:r>
              <a:rPr lang="en-US" sz="2800" dirty="0">
                <a:solidFill>
                  <a:srgbClr val="429C9E"/>
                </a:solidFill>
                <a:latin typeface="Consolas" panose="020B0609020204030204" pitchFamily="49" charset="0"/>
              </a:rPr>
              <a:t>PRIMARY KEY CLUSTERED</a:t>
            </a:r>
            <a:r>
              <a:rPr lang="en-US" sz="2800" dirty="0">
                <a:solidFill>
                  <a:srgbClr val="0000FF"/>
                </a:solidFill>
                <a:latin typeface="Consolas" panose="020B0609020204030204" pitchFamily="49" charset="0"/>
              </a:rPr>
              <a:t> </a:t>
            </a:r>
            <a:r>
              <a:rPr lang="en-US" sz="2800" dirty="0">
                <a:solidFill>
                  <a:srgbClr val="808080"/>
                </a:solidFill>
                <a:latin typeface="Consolas" panose="020B0609020204030204" pitchFamily="49" charset="0"/>
              </a:rPr>
              <a:t>(</a:t>
            </a:r>
            <a:r>
              <a:rPr lang="en-US" sz="2800" dirty="0" err="1">
                <a:solidFill>
                  <a:srgbClr val="DCDCDC"/>
                </a:solidFill>
                <a:latin typeface="Consolas" panose="020B0609020204030204" pitchFamily="49" charset="0"/>
              </a:rPr>
              <a:t>GroupId</a:t>
            </a:r>
            <a:r>
              <a:rPr lang="en-US" sz="2800" dirty="0">
                <a:solidFill>
                  <a:srgbClr val="808080"/>
                </a:solidFill>
                <a:latin typeface="Consolas" panose="020B0609020204030204" pitchFamily="49" charset="0"/>
              </a:rPr>
              <a:t>)</a:t>
            </a:r>
            <a:endParaRPr lang="en-US" sz="2800" dirty="0">
              <a:solidFill>
                <a:srgbClr val="000000"/>
              </a:solidFill>
              <a:latin typeface="Consolas" panose="020B0609020204030204" pitchFamily="49" charset="0"/>
            </a:endParaRPr>
          </a:p>
          <a:p>
            <a:r>
              <a:rPr lang="en-US" sz="2800" dirty="0">
                <a:solidFill>
                  <a:srgbClr val="808080"/>
                </a:solidFill>
                <a:latin typeface="Consolas" panose="020B0609020204030204" pitchFamily="49" charset="0"/>
              </a:rPr>
              <a:t>)</a:t>
            </a:r>
          </a:p>
        </p:txBody>
      </p:sp>
    </p:spTree>
    <p:extLst>
      <p:ext uri="{BB962C8B-B14F-4D97-AF65-F5344CB8AC3E}">
        <p14:creationId xmlns:p14="http://schemas.microsoft.com/office/powerpoint/2010/main" val="32007254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Employees can now belong to multiple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3" name="Rectangle 2">
            <a:extLst>
              <a:ext uri="{FF2B5EF4-FFF2-40B4-BE49-F238E27FC236}">
                <a16:creationId xmlns:a16="http://schemas.microsoft.com/office/drawing/2014/main" id="{2103746F-BD19-4396-9425-DEC24644A253}"/>
              </a:ext>
            </a:extLst>
          </p:cNvPr>
          <p:cNvSpPr/>
          <p:nvPr/>
        </p:nvSpPr>
        <p:spPr>
          <a:xfrm>
            <a:off x="333214" y="2205588"/>
            <a:ext cx="11708969" cy="2446824"/>
          </a:xfrm>
          <a:prstGeom prst="rect">
            <a:avLst/>
          </a:prstGeom>
        </p:spPr>
        <p:txBody>
          <a:bodyPr wrap="square">
            <a:spAutoFit/>
          </a:bodyPr>
          <a:lstStyle/>
          <a:p>
            <a:r>
              <a:rPr lang="en-US" sz="1700" dirty="0">
                <a:solidFill>
                  <a:srgbClr val="57A64A"/>
                </a:solidFill>
                <a:latin typeface="Consolas" panose="020B0609020204030204" pitchFamily="49" charset="0"/>
              </a:rPr>
              <a:t>-- Create the </a:t>
            </a:r>
            <a:r>
              <a:rPr lang="en-US" sz="1700" dirty="0" err="1">
                <a:solidFill>
                  <a:srgbClr val="57A64A"/>
                </a:solidFill>
                <a:latin typeface="Consolas" panose="020B0609020204030204" pitchFamily="49" charset="0"/>
              </a:rPr>
              <a:t>Employee_Group</a:t>
            </a:r>
            <a:r>
              <a:rPr lang="en-US" sz="1700" dirty="0">
                <a:solidFill>
                  <a:srgbClr val="57A64A"/>
                </a:solidFill>
                <a:latin typeface="Consolas" panose="020B0609020204030204" pitchFamily="49" charset="0"/>
              </a:rPr>
              <a:t> join table</a:t>
            </a:r>
          </a:p>
          <a:p>
            <a:r>
              <a:rPr lang="en-US" sz="1700" dirty="0">
                <a:solidFill>
                  <a:srgbClr val="429C9E"/>
                </a:solidFill>
                <a:latin typeface="Consolas" panose="020B0609020204030204" pitchFamily="49" charset="0"/>
              </a:rPr>
              <a:t>CREATE TABLE</a:t>
            </a:r>
            <a:r>
              <a:rPr lang="en-US" sz="1700" dirty="0">
                <a:solidFill>
                  <a:srgbClr val="000000"/>
                </a:solidFill>
                <a:latin typeface="Consolas" panose="020B0609020204030204" pitchFamily="49" charset="0"/>
              </a:rPr>
              <a:t> </a:t>
            </a:r>
            <a:r>
              <a:rPr lang="en-US" sz="1700" dirty="0" err="1">
                <a:solidFill>
                  <a:srgbClr val="DCDCDC"/>
                </a:solidFill>
                <a:latin typeface="Consolas" panose="020B0609020204030204" pitchFamily="49" charset="0"/>
              </a:rPr>
              <a:t>Employee_Group</a:t>
            </a:r>
            <a:endParaRPr lang="en-US" sz="1700" dirty="0">
              <a:solidFill>
                <a:srgbClr val="DCDCDC"/>
              </a:solidFill>
              <a:latin typeface="Consolas" panose="020B0609020204030204" pitchFamily="49" charset="0"/>
            </a:endParaRPr>
          </a:p>
          <a:p>
            <a:r>
              <a:rPr lang="en-US" sz="1700" dirty="0">
                <a:solidFill>
                  <a:srgbClr val="808080"/>
                </a:solidFill>
                <a:latin typeface="Consolas" panose="020B0609020204030204" pitchFamily="49" charset="0"/>
              </a:rPr>
              <a:t>(</a:t>
            </a:r>
            <a:endParaRPr lang="en-US" sz="1700" dirty="0">
              <a:solidFill>
                <a:srgbClr val="000000"/>
              </a:solidFill>
              <a:latin typeface="Consolas" panose="020B0609020204030204" pitchFamily="49" charset="0"/>
            </a:endParaRPr>
          </a:p>
          <a:p>
            <a:r>
              <a:rPr lang="en-US" sz="1700" dirty="0">
                <a:solidFill>
                  <a:srgbClr val="000000"/>
                </a:solidFill>
                <a:latin typeface="Consolas" panose="020B0609020204030204" pitchFamily="49" charset="0"/>
              </a:rPr>
              <a:t>  </a:t>
            </a:r>
            <a:r>
              <a:rPr lang="en-US" sz="1700" dirty="0" err="1">
                <a:solidFill>
                  <a:srgbClr val="DCDCDC"/>
                </a:solidFill>
                <a:latin typeface="Consolas" panose="020B0609020204030204" pitchFamily="49" charset="0"/>
              </a:rPr>
              <a:t>GroupId</a:t>
            </a:r>
            <a:r>
              <a:rPr lang="en-US" sz="1700" dirty="0">
                <a:solidFill>
                  <a:srgbClr val="000000"/>
                </a:solidFill>
                <a:latin typeface="Consolas" panose="020B0609020204030204" pitchFamily="49" charset="0"/>
              </a:rPr>
              <a:t> </a:t>
            </a:r>
            <a:r>
              <a:rPr lang="en-US" sz="1700" dirty="0">
                <a:solidFill>
                  <a:srgbClr val="429C9E"/>
                </a:solidFill>
                <a:latin typeface="Consolas" panose="020B0609020204030204" pitchFamily="49" charset="0"/>
              </a:rPr>
              <a:t>INT</a:t>
            </a:r>
            <a:r>
              <a:rPr lang="en-US" sz="1700" dirty="0">
                <a:solidFill>
                  <a:srgbClr val="808080"/>
                </a:solidFill>
                <a:latin typeface="Consolas" panose="020B0609020204030204" pitchFamily="49" charset="0"/>
              </a:rPr>
              <a:t>,</a:t>
            </a:r>
            <a:endParaRPr lang="en-US" sz="1700" dirty="0">
              <a:solidFill>
                <a:srgbClr val="000000"/>
              </a:solidFill>
              <a:latin typeface="Consolas" panose="020B0609020204030204" pitchFamily="49" charset="0"/>
            </a:endParaRPr>
          </a:p>
          <a:p>
            <a:r>
              <a:rPr lang="en-US" sz="1700" dirty="0">
                <a:solidFill>
                  <a:srgbClr val="000000"/>
                </a:solidFill>
                <a:latin typeface="Consolas" panose="020B0609020204030204" pitchFamily="49" charset="0"/>
              </a:rPr>
              <a:t>  </a:t>
            </a:r>
            <a:r>
              <a:rPr lang="en-US" sz="1700" dirty="0" err="1">
                <a:solidFill>
                  <a:srgbClr val="DCDCDC"/>
                </a:solidFill>
                <a:latin typeface="Consolas" panose="020B0609020204030204" pitchFamily="49" charset="0"/>
              </a:rPr>
              <a:t>EmployeeId</a:t>
            </a:r>
            <a:r>
              <a:rPr lang="en-US" sz="1700" dirty="0">
                <a:solidFill>
                  <a:srgbClr val="000000"/>
                </a:solidFill>
                <a:latin typeface="Consolas" panose="020B0609020204030204" pitchFamily="49" charset="0"/>
              </a:rPr>
              <a:t> </a:t>
            </a:r>
            <a:r>
              <a:rPr lang="en-US" sz="1700" dirty="0">
                <a:solidFill>
                  <a:srgbClr val="429C9E"/>
                </a:solidFill>
                <a:latin typeface="Consolas" panose="020B0609020204030204" pitchFamily="49" charset="0"/>
              </a:rPr>
              <a:t>INT</a:t>
            </a:r>
            <a:r>
              <a:rPr lang="en-US" sz="1700" dirty="0">
                <a:solidFill>
                  <a:srgbClr val="808080"/>
                </a:solidFill>
                <a:latin typeface="Consolas" panose="020B0609020204030204" pitchFamily="49" charset="0"/>
              </a:rPr>
              <a:t>,</a:t>
            </a:r>
            <a:endParaRPr lang="en-US" sz="1700" dirty="0">
              <a:solidFill>
                <a:srgbClr val="000000"/>
              </a:solidFill>
              <a:latin typeface="Consolas" panose="020B0609020204030204" pitchFamily="49" charset="0"/>
            </a:endParaRPr>
          </a:p>
          <a:p>
            <a:r>
              <a:rPr lang="en-US" sz="1700" dirty="0">
                <a:solidFill>
                  <a:srgbClr val="000000"/>
                </a:solidFill>
                <a:latin typeface="Consolas" panose="020B0609020204030204" pitchFamily="49" charset="0"/>
              </a:rPr>
              <a:t>  </a:t>
            </a:r>
            <a:r>
              <a:rPr lang="en-US" sz="1700" dirty="0">
                <a:solidFill>
                  <a:srgbClr val="429C9E"/>
                </a:solidFill>
                <a:latin typeface="Consolas" panose="020B0609020204030204" pitchFamily="49" charset="0"/>
              </a:rPr>
              <a:t>CONSTRAINT</a:t>
            </a:r>
            <a:r>
              <a:rPr lang="en-US" sz="1700" dirty="0">
                <a:solidFill>
                  <a:srgbClr val="000000"/>
                </a:solidFill>
                <a:latin typeface="Consolas" panose="020B0609020204030204" pitchFamily="49" charset="0"/>
              </a:rPr>
              <a:t> </a:t>
            </a:r>
            <a:r>
              <a:rPr lang="en-US" sz="1700" dirty="0" err="1">
                <a:solidFill>
                  <a:srgbClr val="DCDCDC"/>
                </a:solidFill>
                <a:latin typeface="Consolas" panose="020B0609020204030204" pitchFamily="49" charset="0"/>
              </a:rPr>
              <a:t>pkcEmployeeGroup</a:t>
            </a:r>
            <a:r>
              <a:rPr lang="en-US" sz="1700" dirty="0">
                <a:solidFill>
                  <a:srgbClr val="000000"/>
                </a:solidFill>
                <a:latin typeface="Consolas" panose="020B0609020204030204" pitchFamily="49" charset="0"/>
              </a:rPr>
              <a:t> </a:t>
            </a:r>
            <a:r>
              <a:rPr lang="en-US" sz="1700" dirty="0">
                <a:solidFill>
                  <a:srgbClr val="429C9E"/>
                </a:solidFill>
                <a:latin typeface="Consolas" panose="020B0609020204030204" pitchFamily="49" charset="0"/>
              </a:rPr>
              <a:t>PRIMARY KEY CLUSTERED </a:t>
            </a:r>
            <a:r>
              <a:rPr lang="en-US" sz="1700" dirty="0">
                <a:solidFill>
                  <a:srgbClr val="808080"/>
                </a:solidFill>
                <a:latin typeface="Consolas" panose="020B0609020204030204" pitchFamily="49" charset="0"/>
              </a:rPr>
              <a:t>(</a:t>
            </a:r>
            <a:r>
              <a:rPr lang="en-US" sz="1700" dirty="0" err="1">
                <a:solidFill>
                  <a:srgbClr val="DCDCDC"/>
                </a:solidFill>
                <a:latin typeface="Consolas" panose="020B0609020204030204" pitchFamily="49" charset="0"/>
              </a:rPr>
              <a:t>GroupId</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 </a:t>
            </a:r>
            <a:r>
              <a:rPr lang="en-US" sz="1700" dirty="0" err="1">
                <a:solidFill>
                  <a:srgbClr val="DCDCDC"/>
                </a:solidFill>
                <a:latin typeface="Consolas" panose="020B0609020204030204" pitchFamily="49" charset="0"/>
              </a:rPr>
              <a:t>EmployeeId</a:t>
            </a:r>
            <a:r>
              <a:rPr lang="en-US" sz="1700" dirty="0">
                <a:solidFill>
                  <a:srgbClr val="808080"/>
                </a:solidFill>
                <a:latin typeface="Consolas" panose="020B0609020204030204" pitchFamily="49" charset="0"/>
              </a:rPr>
              <a:t>),</a:t>
            </a:r>
            <a:endParaRPr lang="en-US" sz="1700" dirty="0">
              <a:solidFill>
                <a:srgbClr val="000000"/>
              </a:solidFill>
              <a:latin typeface="Consolas" panose="020B0609020204030204" pitchFamily="49" charset="0"/>
            </a:endParaRPr>
          </a:p>
          <a:p>
            <a:r>
              <a:rPr lang="en-US" sz="1700" dirty="0">
                <a:solidFill>
                  <a:srgbClr val="000000"/>
                </a:solidFill>
                <a:latin typeface="Consolas" panose="020B0609020204030204" pitchFamily="49" charset="0"/>
              </a:rPr>
              <a:t>  </a:t>
            </a:r>
            <a:r>
              <a:rPr lang="en-US" sz="1700" dirty="0">
                <a:solidFill>
                  <a:srgbClr val="429C9E"/>
                </a:solidFill>
                <a:latin typeface="Consolas" panose="020B0609020204030204" pitchFamily="49" charset="0"/>
              </a:rPr>
              <a:t>CONSTRAINT</a:t>
            </a:r>
            <a:r>
              <a:rPr lang="en-US" sz="1700" dirty="0">
                <a:solidFill>
                  <a:srgbClr val="000000"/>
                </a:solidFill>
                <a:latin typeface="Consolas" panose="020B0609020204030204" pitchFamily="49" charset="0"/>
              </a:rPr>
              <a:t> </a:t>
            </a:r>
            <a:r>
              <a:rPr lang="en-US" sz="1700" dirty="0" err="1">
                <a:solidFill>
                  <a:srgbClr val="DCDCDC"/>
                </a:solidFill>
                <a:latin typeface="Consolas" panose="020B0609020204030204" pitchFamily="49" charset="0"/>
              </a:rPr>
              <a:t>fkEmployeeGroup_Groups</a:t>
            </a:r>
            <a:r>
              <a:rPr lang="en-US" sz="1700" dirty="0">
                <a:solidFill>
                  <a:srgbClr val="000000"/>
                </a:solidFill>
                <a:latin typeface="Consolas" panose="020B0609020204030204" pitchFamily="49" charset="0"/>
              </a:rPr>
              <a:t>    </a:t>
            </a:r>
            <a:r>
              <a:rPr lang="en-US" sz="1700" dirty="0">
                <a:solidFill>
                  <a:srgbClr val="429C9E"/>
                </a:solidFill>
                <a:latin typeface="Consolas" panose="020B0609020204030204" pitchFamily="49" charset="0"/>
              </a:rPr>
              <a:t>FOREIGN KEY </a:t>
            </a:r>
            <a:r>
              <a:rPr lang="en-US" sz="1700" dirty="0">
                <a:solidFill>
                  <a:srgbClr val="808080"/>
                </a:solidFill>
                <a:latin typeface="Consolas" panose="020B0609020204030204" pitchFamily="49" charset="0"/>
              </a:rPr>
              <a:t>(</a:t>
            </a:r>
            <a:r>
              <a:rPr lang="en-US" sz="1700" dirty="0" err="1">
                <a:solidFill>
                  <a:srgbClr val="DCDCDC"/>
                </a:solidFill>
                <a:latin typeface="Consolas" panose="020B0609020204030204" pitchFamily="49" charset="0"/>
              </a:rPr>
              <a:t>GroupId</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    </a:t>
            </a:r>
            <a:r>
              <a:rPr lang="en-US" sz="1700" dirty="0">
                <a:solidFill>
                  <a:srgbClr val="429C9E"/>
                </a:solidFill>
                <a:latin typeface="Consolas" panose="020B0609020204030204" pitchFamily="49" charset="0"/>
              </a:rPr>
              <a:t>REFERENCES</a:t>
            </a:r>
            <a:r>
              <a:rPr lang="en-US" sz="1700" dirty="0">
                <a:solidFill>
                  <a:srgbClr val="000000"/>
                </a:solidFill>
                <a:latin typeface="Consolas" panose="020B0609020204030204" pitchFamily="49" charset="0"/>
              </a:rPr>
              <a:t> </a:t>
            </a:r>
            <a:r>
              <a:rPr lang="en-US" sz="1700" dirty="0">
                <a:solidFill>
                  <a:srgbClr val="DCDCDC"/>
                </a:solidFill>
                <a:latin typeface="Consolas" panose="020B0609020204030204" pitchFamily="49" charset="0"/>
              </a:rPr>
              <a:t>Groups</a:t>
            </a:r>
            <a:r>
              <a:rPr lang="en-US" sz="1700" dirty="0">
                <a:solidFill>
                  <a:srgbClr val="808080"/>
                </a:solidFill>
                <a:latin typeface="Consolas" panose="020B0609020204030204" pitchFamily="49" charset="0"/>
              </a:rPr>
              <a:t>(</a:t>
            </a:r>
            <a:r>
              <a:rPr lang="en-US" sz="1700" dirty="0" err="1">
                <a:solidFill>
                  <a:srgbClr val="DCDCDC"/>
                </a:solidFill>
                <a:latin typeface="Consolas" panose="020B0609020204030204" pitchFamily="49" charset="0"/>
              </a:rPr>
              <a:t>GroupId</a:t>
            </a:r>
            <a:r>
              <a:rPr lang="en-US" sz="1700" dirty="0">
                <a:solidFill>
                  <a:srgbClr val="808080"/>
                </a:solidFill>
                <a:latin typeface="Consolas" panose="020B0609020204030204" pitchFamily="49" charset="0"/>
              </a:rPr>
              <a:t>),</a:t>
            </a:r>
            <a:endParaRPr lang="en-US" sz="1700" dirty="0">
              <a:solidFill>
                <a:srgbClr val="000000"/>
              </a:solidFill>
              <a:latin typeface="Consolas" panose="020B0609020204030204" pitchFamily="49" charset="0"/>
            </a:endParaRPr>
          </a:p>
          <a:p>
            <a:r>
              <a:rPr lang="en-US" sz="1700" dirty="0">
                <a:solidFill>
                  <a:srgbClr val="000000"/>
                </a:solidFill>
                <a:latin typeface="Consolas" panose="020B0609020204030204" pitchFamily="49" charset="0"/>
              </a:rPr>
              <a:t>  </a:t>
            </a:r>
            <a:r>
              <a:rPr lang="en-US" sz="1700" dirty="0">
                <a:solidFill>
                  <a:srgbClr val="429C9E"/>
                </a:solidFill>
                <a:latin typeface="Consolas" panose="020B0609020204030204" pitchFamily="49" charset="0"/>
              </a:rPr>
              <a:t>CONSTRAINT</a:t>
            </a:r>
            <a:r>
              <a:rPr lang="en-US" sz="1700" dirty="0">
                <a:solidFill>
                  <a:srgbClr val="000000"/>
                </a:solidFill>
                <a:latin typeface="Consolas" panose="020B0609020204030204" pitchFamily="49" charset="0"/>
              </a:rPr>
              <a:t> </a:t>
            </a:r>
            <a:r>
              <a:rPr lang="en-US" sz="1700" dirty="0" err="1">
                <a:solidFill>
                  <a:srgbClr val="DCDCDC"/>
                </a:solidFill>
                <a:latin typeface="Consolas" panose="020B0609020204030204" pitchFamily="49" charset="0"/>
              </a:rPr>
              <a:t>fkEmployeeGroup_Employees</a:t>
            </a:r>
            <a:r>
              <a:rPr lang="en-US" sz="1700" dirty="0">
                <a:solidFill>
                  <a:srgbClr val="000000"/>
                </a:solidFill>
                <a:latin typeface="Consolas" panose="020B0609020204030204" pitchFamily="49" charset="0"/>
              </a:rPr>
              <a:t> </a:t>
            </a:r>
            <a:r>
              <a:rPr lang="en-US" sz="1700" dirty="0">
                <a:solidFill>
                  <a:srgbClr val="429C9E"/>
                </a:solidFill>
                <a:latin typeface="Consolas" panose="020B0609020204030204" pitchFamily="49" charset="0"/>
              </a:rPr>
              <a:t>FOREIGN KEY </a:t>
            </a:r>
            <a:r>
              <a:rPr lang="en-US" sz="1700" dirty="0">
                <a:solidFill>
                  <a:srgbClr val="808080"/>
                </a:solidFill>
                <a:latin typeface="Consolas" panose="020B0609020204030204" pitchFamily="49" charset="0"/>
              </a:rPr>
              <a:t>(</a:t>
            </a:r>
            <a:r>
              <a:rPr lang="en-US" sz="1700" dirty="0" err="1">
                <a:solidFill>
                  <a:srgbClr val="DCDCDC"/>
                </a:solidFill>
                <a:latin typeface="Consolas" panose="020B0609020204030204" pitchFamily="49" charset="0"/>
              </a:rPr>
              <a:t>EmployeeId</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 </a:t>
            </a:r>
            <a:r>
              <a:rPr lang="en-US" sz="1700" dirty="0">
                <a:solidFill>
                  <a:srgbClr val="429C9E"/>
                </a:solidFill>
                <a:latin typeface="Consolas" panose="020B0609020204030204" pitchFamily="49" charset="0"/>
              </a:rPr>
              <a:t>REFERENCES</a:t>
            </a:r>
            <a:r>
              <a:rPr lang="en-US" sz="1700" dirty="0">
                <a:solidFill>
                  <a:srgbClr val="000000"/>
                </a:solidFill>
                <a:latin typeface="Consolas" panose="020B0609020204030204" pitchFamily="49" charset="0"/>
              </a:rPr>
              <a:t> </a:t>
            </a:r>
            <a:r>
              <a:rPr lang="en-US" sz="1700" dirty="0">
                <a:solidFill>
                  <a:srgbClr val="DCDCDC"/>
                </a:solidFill>
                <a:latin typeface="Consolas" panose="020B0609020204030204" pitchFamily="49" charset="0"/>
              </a:rPr>
              <a:t>Employees</a:t>
            </a:r>
            <a:r>
              <a:rPr lang="en-US" sz="1700" dirty="0">
                <a:solidFill>
                  <a:srgbClr val="808080"/>
                </a:solidFill>
                <a:latin typeface="Consolas" panose="020B0609020204030204" pitchFamily="49" charset="0"/>
              </a:rPr>
              <a:t>(</a:t>
            </a:r>
            <a:r>
              <a:rPr lang="en-US" sz="1700" dirty="0" err="1">
                <a:solidFill>
                  <a:srgbClr val="DCDCDC"/>
                </a:solidFill>
                <a:latin typeface="Consolas" panose="020B0609020204030204" pitchFamily="49" charset="0"/>
              </a:rPr>
              <a:t>EmployeeId</a:t>
            </a:r>
            <a:r>
              <a:rPr lang="en-US" sz="1700" dirty="0">
                <a:solidFill>
                  <a:srgbClr val="808080"/>
                </a:solidFill>
                <a:latin typeface="Consolas" panose="020B0609020204030204" pitchFamily="49" charset="0"/>
              </a:rPr>
              <a:t>)</a:t>
            </a:r>
            <a:endParaRPr lang="en-US" sz="1700" dirty="0">
              <a:solidFill>
                <a:srgbClr val="000000"/>
              </a:solidFill>
              <a:latin typeface="Consolas" panose="020B0609020204030204" pitchFamily="49" charset="0"/>
            </a:endParaRPr>
          </a:p>
          <a:p>
            <a:r>
              <a:rPr lang="en-US" sz="1700" dirty="0">
                <a:solidFill>
                  <a:srgbClr val="808080"/>
                </a:solidFill>
                <a:latin typeface="Consolas" panose="020B0609020204030204" pitchFamily="49" charset="0"/>
              </a:rPr>
              <a:t>)</a:t>
            </a:r>
            <a:endParaRPr lang="en-US" sz="17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291507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Employees can now belong to multiple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4" name="Rectangle 3">
            <a:extLst>
              <a:ext uri="{FF2B5EF4-FFF2-40B4-BE49-F238E27FC236}">
                <a16:creationId xmlns:a16="http://schemas.microsoft.com/office/drawing/2014/main" id="{489B1AFE-BCFD-479E-83C4-6C0F15BCC24A}"/>
              </a:ext>
            </a:extLst>
          </p:cNvPr>
          <p:cNvSpPr/>
          <p:nvPr/>
        </p:nvSpPr>
        <p:spPr>
          <a:xfrm>
            <a:off x="333214" y="1898225"/>
            <a:ext cx="11615980" cy="2893100"/>
          </a:xfrm>
          <a:prstGeom prst="rect">
            <a:avLst/>
          </a:prstGeom>
        </p:spPr>
        <p:txBody>
          <a:bodyPr wrap="square">
            <a:spAutoFit/>
          </a:bodyPr>
          <a:lstStyle/>
          <a:p>
            <a:r>
              <a:rPr lang="en-US" sz="2600" dirty="0">
                <a:solidFill>
                  <a:srgbClr val="57A64A"/>
                </a:solidFill>
                <a:latin typeface="Consolas" panose="020B0609020204030204" pitchFamily="49" charset="0"/>
              </a:rPr>
              <a:t>-- Populate the </a:t>
            </a:r>
            <a:r>
              <a:rPr lang="en-US" sz="2600" dirty="0" err="1">
                <a:solidFill>
                  <a:srgbClr val="57A64A"/>
                </a:solidFill>
                <a:latin typeface="Consolas" panose="020B0609020204030204" pitchFamily="49" charset="0"/>
              </a:rPr>
              <a:t>Employee_Group</a:t>
            </a:r>
            <a:r>
              <a:rPr lang="en-US" sz="2600" dirty="0">
                <a:solidFill>
                  <a:srgbClr val="57A64A"/>
                </a:solidFill>
                <a:latin typeface="Consolas" panose="020B0609020204030204" pitchFamily="49" charset="0"/>
              </a:rPr>
              <a:t> table from Employees and Groups</a:t>
            </a:r>
          </a:p>
          <a:p>
            <a:r>
              <a:rPr lang="en-US" sz="2600" dirty="0">
                <a:solidFill>
                  <a:srgbClr val="429C9E"/>
                </a:solidFill>
                <a:latin typeface="Consolas" panose="020B0609020204030204" pitchFamily="49" charset="0"/>
              </a:rPr>
              <a:t>INSERT INTO</a:t>
            </a:r>
            <a:r>
              <a:rPr lang="en-US" sz="2600" dirty="0">
                <a:solidFill>
                  <a:srgbClr val="000000"/>
                </a:solidFill>
                <a:latin typeface="Consolas" panose="020B0609020204030204" pitchFamily="49" charset="0"/>
              </a:rPr>
              <a:t> </a:t>
            </a:r>
            <a:r>
              <a:rPr lang="en-US" sz="2600" dirty="0" err="1">
                <a:solidFill>
                  <a:srgbClr val="DCDCDC"/>
                </a:solidFill>
                <a:latin typeface="Consolas" panose="020B0609020204030204" pitchFamily="49" charset="0"/>
              </a:rPr>
              <a:t>Employee_Group</a:t>
            </a:r>
            <a:r>
              <a:rPr lang="en-US" sz="2600" dirty="0">
                <a:solidFill>
                  <a:srgbClr val="0000FF"/>
                </a:solidFill>
                <a:latin typeface="Consolas" panose="020B0609020204030204" pitchFamily="49" charset="0"/>
              </a:rPr>
              <a:t> </a:t>
            </a:r>
            <a:r>
              <a:rPr lang="en-US" sz="2600" dirty="0">
                <a:solidFill>
                  <a:srgbClr val="808080"/>
                </a:solidFill>
                <a:latin typeface="Consolas" panose="020B0609020204030204" pitchFamily="49" charset="0"/>
              </a:rPr>
              <a:t>(</a:t>
            </a:r>
            <a:r>
              <a:rPr lang="en-US" sz="2600" dirty="0" err="1">
                <a:solidFill>
                  <a:srgbClr val="DCDCDC"/>
                </a:solidFill>
                <a:latin typeface="Consolas" panose="020B0609020204030204" pitchFamily="49" charset="0"/>
              </a:rPr>
              <a:t>GroupId</a:t>
            </a:r>
            <a:r>
              <a:rPr lang="en-US" sz="2600" dirty="0">
                <a:solidFill>
                  <a:srgbClr val="808080"/>
                </a:solidFill>
                <a:latin typeface="Consolas" panose="020B0609020204030204" pitchFamily="49" charset="0"/>
              </a:rPr>
              <a:t>,</a:t>
            </a:r>
            <a:r>
              <a:rPr lang="en-US" sz="2600" dirty="0">
                <a:solidFill>
                  <a:srgbClr val="000000"/>
                </a:solidFill>
                <a:latin typeface="Consolas" panose="020B0609020204030204" pitchFamily="49" charset="0"/>
              </a:rPr>
              <a:t> </a:t>
            </a:r>
            <a:r>
              <a:rPr lang="en-US" sz="2600" dirty="0" err="1">
                <a:solidFill>
                  <a:srgbClr val="DCDCDC"/>
                </a:solidFill>
                <a:latin typeface="Consolas" panose="020B0609020204030204" pitchFamily="49" charset="0"/>
              </a:rPr>
              <a:t>EmployeeId</a:t>
            </a:r>
            <a:r>
              <a:rPr lang="en-US" sz="2600" dirty="0">
                <a:solidFill>
                  <a:srgbClr val="808080"/>
                </a:solidFill>
                <a:latin typeface="Consolas" panose="020B0609020204030204" pitchFamily="49" charset="0"/>
              </a:rPr>
              <a:t>)</a:t>
            </a:r>
            <a:endParaRPr lang="en-US" sz="2600" dirty="0">
              <a:solidFill>
                <a:srgbClr val="000000"/>
              </a:solidFill>
              <a:latin typeface="Consolas" panose="020B0609020204030204" pitchFamily="49" charset="0"/>
            </a:endParaRPr>
          </a:p>
          <a:p>
            <a:r>
              <a:rPr lang="en-US" sz="2600" dirty="0">
                <a:solidFill>
                  <a:srgbClr val="429C9E"/>
                </a:solidFill>
                <a:latin typeface="Consolas" panose="020B0609020204030204" pitchFamily="49" charset="0"/>
              </a:rPr>
              <a:t>SELECT</a:t>
            </a:r>
            <a:r>
              <a:rPr lang="en-US" sz="2600" dirty="0">
                <a:solidFill>
                  <a:srgbClr val="000000"/>
                </a:solidFill>
                <a:latin typeface="Consolas" panose="020B0609020204030204" pitchFamily="49" charset="0"/>
              </a:rPr>
              <a:t> </a:t>
            </a:r>
            <a:r>
              <a:rPr lang="en-US" sz="2600" dirty="0" err="1">
                <a:solidFill>
                  <a:srgbClr val="DCDCDC"/>
                </a:solidFill>
                <a:latin typeface="Consolas" panose="020B0609020204030204" pitchFamily="49" charset="0"/>
              </a:rPr>
              <a:t>Groups</a:t>
            </a:r>
            <a:r>
              <a:rPr lang="en-US" sz="2600" dirty="0" err="1">
                <a:solidFill>
                  <a:srgbClr val="808080"/>
                </a:solidFill>
                <a:latin typeface="Consolas" panose="020B0609020204030204" pitchFamily="49" charset="0"/>
              </a:rPr>
              <a:t>.</a:t>
            </a:r>
            <a:r>
              <a:rPr lang="en-US" sz="2600" dirty="0" err="1">
                <a:solidFill>
                  <a:srgbClr val="DCDCDC"/>
                </a:solidFill>
                <a:latin typeface="Consolas" panose="020B0609020204030204" pitchFamily="49" charset="0"/>
              </a:rPr>
              <a:t>GroupId</a:t>
            </a:r>
            <a:r>
              <a:rPr lang="en-US" sz="2600" dirty="0">
                <a:solidFill>
                  <a:srgbClr val="808080"/>
                </a:solidFill>
                <a:latin typeface="Consolas" panose="020B0609020204030204" pitchFamily="49" charset="0"/>
              </a:rPr>
              <a:t>,</a:t>
            </a:r>
            <a:endParaRPr lang="en-US" sz="2600" dirty="0">
              <a:solidFill>
                <a:srgbClr val="000000"/>
              </a:solidFill>
              <a:latin typeface="Consolas" panose="020B0609020204030204" pitchFamily="49" charset="0"/>
            </a:endParaRPr>
          </a:p>
          <a:p>
            <a:r>
              <a:rPr lang="en-US" sz="2600" dirty="0">
                <a:solidFill>
                  <a:srgbClr val="000000"/>
                </a:solidFill>
                <a:latin typeface="Consolas" panose="020B0609020204030204" pitchFamily="49" charset="0"/>
              </a:rPr>
              <a:t>       </a:t>
            </a:r>
            <a:r>
              <a:rPr lang="en-US" sz="2600" dirty="0" err="1">
                <a:solidFill>
                  <a:srgbClr val="DCDCDC"/>
                </a:solidFill>
                <a:latin typeface="Consolas" panose="020B0609020204030204" pitchFamily="49" charset="0"/>
              </a:rPr>
              <a:t>Employees</a:t>
            </a:r>
            <a:r>
              <a:rPr lang="en-US" sz="2600" dirty="0" err="1">
                <a:solidFill>
                  <a:srgbClr val="808080"/>
                </a:solidFill>
                <a:latin typeface="Consolas" panose="020B0609020204030204" pitchFamily="49" charset="0"/>
              </a:rPr>
              <a:t>.</a:t>
            </a:r>
            <a:r>
              <a:rPr lang="en-US" sz="2600" dirty="0" err="1">
                <a:solidFill>
                  <a:srgbClr val="DCDCDC"/>
                </a:solidFill>
                <a:latin typeface="Consolas" panose="020B0609020204030204" pitchFamily="49" charset="0"/>
              </a:rPr>
              <a:t>EmployeeId</a:t>
            </a:r>
            <a:endParaRPr lang="en-US" sz="2600" dirty="0">
              <a:solidFill>
                <a:srgbClr val="DCDCDC"/>
              </a:solidFill>
              <a:latin typeface="Consolas" panose="020B0609020204030204" pitchFamily="49" charset="0"/>
            </a:endParaRPr>
          </a:p>
          <a:p>
            <a:r>
              <a:rPr lang="en-US" sz="2600" dirty="0">
                <a:solidFill>
                  <a:srgbClr val="000000"/>
                </a:solidFill>
                <a:latin typeface="Consolas" panose="020B0609020204030204" pitchFamily="49" charset="0"/>
              </a:rPr>
              <a:t>  </a:t>
            </a:r>
            <a:r>
              <a:rPr lang="en-US" sz="2600" dirty="0">
                <a:solidFill>
                  <a:srgbClr val="429C9E"/>
                </a:solidFill>
                <a:latin typeface="Consolas" panose="020B0609020204030204" pitchFamily="49" charset="0"/>
              </a:rPr>
              <a:t>FROM</a:t>
            </a:r>
            <a:r>
              <a:rPr lang="en-US" sz="2600" dirty="0">
                <a:solidFill>
                  <a:srgbClr val="000000"/>
                </a:solidFill>
                <a:latin typeface="Consolas" panose="020B0609020204030204" pitchFamily="49" charset="0"/>
              </a:rPr>
              <a:t> </a:t>
            </a:r>
            <a:r>
              <a:rPr lang="en-US" sz="2600" dirty="0">
                <a:solidFill>
                  <a:srgbClr val="DCDCDC"/>
                </a:solidFill>
                <a:latin typeface="Consolas" panose="020B0609020204030204" pitchFamily="49" charset="0"/>
              </a:rPr>
              <a:t>Employees</a:t>
            </a:r>
            <a:r>
              <a:rPr lang="en-US" sz="2600" dirty="0">
                <a:solidFill>
                  <a:srgbClr val="808080"/>
                </a:solidFill>
                <a:latin typeface="Consolas" panose="020B0609020204030204" pitchFamily="49" charset="0"/>
              </a:rPr>
              <a:t>,</a:t>
            </a:r>
            <a:endParaRPr lang="en-US" sz="2600" dirty="0">
              <a:solidFill>
                <a:srgbClr val="000000"/>
              </a:solidFill>
              <a:latin typeface="Consolas" panose="020B0609020204030204" pitchFamily="49" charset="0"/>
            </a:endParaRPr>
          </a:p>
          <a:p>
            <a:r>
              <a:rPr lang="en-US" sz="2600" dirty="0">
                <a:solidFill>
                  <a:srgbClr val="000000"/>
                </a:solidFill>
                <a:latin typeface="Consolas" panose="020B0609020204030204" pitchFamily="49" charset="0"/>
              </a:rPr>
              <a:t>       </a:t>
            </a:r>
            <a:r>
              <a:rPr lang="en-US" sz="2600" dirty="0">
                <a:solidFill>
                  <a:srgbClr val="DCDCDC"/>
                </a:solidFill>
                <a:latin typeface="Consolas" panose="020B0609020204030204" pitchFamily="49" charset="0"/>
              </a:rPr>
              <a:t>Groups</a:t>
            </a:r>
          </a:p>
          <a:p>
            <a:r>
              <a:rPr lang="en-US" sz="2600" dirty="0">
                <a:solidFill>
                  <a:srgbClr val="000000"/>
                </a:solidFill>
                <a:latin typeface="Consolas" panose="020B0609020204030204" pitchFamily="49" charset="0"/>
              </a:rPr>
              <a:t> </a:t>
            </a:r>
            <a:r>
              <a:rPr lang="en-US" sz="2600" dirty="0">
                <a:solidFill>
                  <a:srgbClr val="429C9E"/>
                </a:solidFill>
                <a:latin typeface="Consolas" panose="020B0609020204030204" pitchFamily="49" charset="0"/>
              </a:rPr>
              <a:t>WHERE</a:t>
            </a:r>
            <a:r>
              <a:rPr lang="en-US" sz="2600" dirty="0">
                <a:solidFill>
                  <a:srgbClr val="000000"/>
                </a:solidFill>
                <a:latin typeface="Consolas" panose="020B0609020204030204" pitchFamily="49" charset="0"/>
              </a:rPr>
              <a:t> </a:t>
            </a:r>
            <a:r>
              <a:rPr lang="en-US" sz="2600" dirty="0" err="1">
                <a:solidFill>
                  <a:srgbClr val="DCDCDC"/>
                </a:solidFill>
                <a:latin typeface="Consolas" panose="020B0609020204030204" pitchFamily="49" charset="0"/>
              </a:rPr>
              <a:t>Groups</a:t>
            </a:r>
            <a:r>
              <a:rPr lang="en-US" sz="2600" dirty="0" err="1">
                <a:solidFill>
                  <a:srgbClr val="808080"/>
                </a:solidFill>
                <a:latin typeface="Consolas" panose="020B0609020204030204" pitchFamily="49" charset="0"/>
              </a:rPr>
              <a:t>.</a:t>
            </a:r>
            <a:r>
              <a:rPr lang="en-US" sz="2600" dirty="0" err="1">
                <a:solidFill>
                  <a:srgbClr val="DCDCDC"/>
                </a:solidFill>
                <a:latin typeface="Consolas" panose="020B0609020204030204" pitchFamily="49" charset="0"/>
              </a:rPr>
              <a:t>GroupName</a:t>
            </a:r>
            <a:r>
              <a:rPr lang="en-US" sz="2600" dirty="0">
                <a:solidFill>
                  <a:srgbClr val="000000"/>
                </a:solidFill>
                <a:latin typeface="Consolas" panose="020B0609020204030204" pitchFamily="49" charset="0"/>
              </a:rPr>
              <a:t> </a:t>
            </a:r>
            <a:r>
              <a:rPr lang="en-US" sz="2600" dirty="0">
                <a:solidFill>
                  <a:srgbClr val="808080"/>
                </a:solidFill>
                <a:latin typeface="Consolas" panose="020B0609020204030204" pitchFamily="49" charset="0"/>
              </a:rPr>
              <a:t>=</a:t>
            </a:r>
            <a:r>
              <a:rPr lang="en-US" sz="2600" dirty="0">
                <a:solidFill>
                  <a:srgbClr val="000000"/>
                </a:solidFill>
                <a:latin typeface="Consolas" panose="020B0609020204030204" pitchFamily="49" charset="0"/>
              </a:rPr>
              <a:t> </a:t>
            </a:r>
            <a:r>
              <a:rPr lang="en-US" sz="2600" dirty="0" err="1">
                <a:solidFill>
                  <a:srgbClr val="DCDCDC"/>
                </a:solidFill>
                <a:latin typeface="Consolas" panose="020B0609020204030204" pitchFamily="49" charset="0"/>
              </a:rPr>
              <a:t>Employees</a:t>
            </a:r>
            <a:r>
              <a:rPr lang="en-US" sz="2600" dirty="0" err="1">
                <a:solidFill>
                  <a:srgbClr val="808080"/>
                </a:solidFill>
                <a:latin typeface="Consolas" panose="020B0609020204030204" pitchFamily="49" charset="0"/>
              </a:rPr>
              <a:t>.</a:t>
            </a:r>
            <a:r>
              <a:rPr lang="en-US" sz="2600" dirty="0" err="1">
                <a:solidFill>
                  <a:srgbClr val="DCDCDC"/>
                </a:solidFill>
                <a:latin typeface="Consolas" panose="020B0609020204030204" pitchFamily="49" charset="0"/>
              </a:rPr>
              <a:t>EmployeeGroup</a:t>
            </a:r>
            <a:endParaRPr lang="en-US" sz="2600" dirty="0">
              <a:solidFill>
                <a:srgbClr val="DCDCDC"/>
              </a:solidFill>
            </a:endParaRPr>
          </a:p>
        </p:txBody>
      </p:sp>
    </p:spTree>
    <p:extLst>
      <p:ext uri="{BB962C8B-B14F-4D97-AF65-F5344CB8AC3E}">
        <p14:creationId xmlns:p14="http://schemas.microsoft.com/office/powerpoint/2010/main" val="39289239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Employees can now belong to multiple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3" name="Rectangle 2">
            <a:extLst>
              <a:ext uri="{FF2B5EF4-FFF2-40B4-BE49-F238E27FC236}">
                <a16:creationId xmlns:a16="http://schemas.microsoft.com/office/drawing/2014/main" id="{41DDE023-4AC6-47F0-A6FF-D24AB20ED0A5}"/>
              </a:ext>
            </a:extLst>
          </p:cNvPr>
          <p:cNvSpPr/>
          <p:nvPr/>
        </p:nvSpPr>
        <p:spPr>
          <a:xfrm>
            <a:off x="333213" y="2119459"/>
            <a:ext cx="11375756" cy="830997"/>
          </a:xfrm>
          <a:prstGeom prst="rect">
            <a:avLst/>
          </a:prstGeom>
        </p:spPr>
        <p:txBody>
          <a:bodyPr wrap="square">
            <a:spAutoFit/>
          </a:bodyPr>
          <a:lstStyle/>
          <a:p>
            <a:r>
              <a:rPr lang="en-US" sz="2400" dirty="0">
                <a:solidFill>
                  <a:srgbClr val="57A64A"/>
                </a:solidFill>
                <a:latin typeface="Consolas" panose="020B0609020204030204" pitchFamily="49" charset="0"/>
              </a:rPr>
              <a:t>-- Drop the </a:t>
            </a:r>
            <a:r>
              <a:rPr lang="en-US" sz="2400" dirty="0" err="1">
                <a:solidFill>
                  <a:srgbClr val="57A64A"/>
                </a:solidFill>
                <a:latin typeface="Consolas" panose="020B0609020204030204" pitchFamily="49" charset="0"/>
              </a:rPr>
              <a:t>Employees.EmployeeGroup</a:t>
            </a:r>
            <a:r>
              <a:rPr lang="en-US" sz="2400" dirty="0">
                <a:solidFill>
                  <a:srgbClr val="57A64A"/>
                </a:solidFill>
                <a:latin typeface="Consolas" panose="020B0609020204030204" pitchFamily="49" charset="0"/>
              </a:rPr>
              <a:t> column that is no longer valid</a:t>
            </a:r>
          </a:p>
          <a:p>
            <a:r>
              <a:rPr lang="en-US" sz="2400" dirty="0">
                <a:solidFill>
                  <a:srgbClr val="429C9E"/>
                </a:solidFill>
                <a:latin typeface="Consolas" panose="020B0609020204030204" pitchFamily="49" charset="0"/>
              </a:rPr>
              <a:t>ALTER TABLE </a:t>
            </a:r>
            <a:r>
              <a:rPr lang="en-US" sz="2400" dirty="0">
                <a:solidFill>
                  <a:srgbClr val="DCDCDC"/>
                </a:solidFill>
                <a:latin typeface="Consolas" panose="020B0609020204030204" pitchFamily="49" charset="0"/>
              </a:rPr>
              <a:t>Employees</a:t>
            </a:r>
            <a:r>
              <a:rPr lang="en-US" sz="2400" dirty="0">
                <a:solidFill>
                  <a:srgbClr val="000000"/>
                </a:solidFill>
                <a:latin typeface="Consolas" panose="020B0609020204030204" pitchFamily="49" charset="0"/>
              </a:rPr>
              <a:t> </a:t>
            </a:r>
            <a:r>
              <a:rPr lang="en-US" sz="2400" dirty="0">
                <a:solidFill>
                  <a:srgbClr val="429C9E"/>
                </a:solidFill>
                <a:latin typeface="Consolas" panose="020B0609020204030204" pitchFamily="49" charset="0"/>
              </a:rPr>
              <a:t>DROP COLUMN </a:t>
            </a:r>
            <a:r>
              <a:rPr lang="en-US" sz="2400" dirty="0" err="1">
                <a:solidFill>
                  <a:srgbClr val="DCDCDC"/>
                </a:solidFill>
                <a:latin typeface="Consolas" panose="020B0609020204030204" pitchFamily="49" charset="0"/>
              </a:rPr>
              <a:t>EmployeeGroup</a:t>
            </a:r>
            <a:endParaRPr lang="en-US" sz="2400" dirty="0">
              <a:solidFill>
                <a:srgbClr val="DCDCDC"/>
              </a:solidFill>
            </a:endParaRPr>
          </a:p>
        </p:txBody>
      </p:sp>
    </p:spTree>
    <p:extLst>
      <p:ext uri="{BB962C8B-B14F-4D97-AF65-F5344CB8AC3E}">
        <p14:creationId xmlns:p14="http://schemas.microsoft.com/office/powerpoint/2010/main" val="381184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Employees can now belong to multiple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graphicFrame>
        <p:nvGraphicFramePr>
          <p:cNvPr id="4" name="Table 3">
            <a:extLst>
              <a:ext uri="{FF2B5EF4-FFF2-40B4-BE49-F238E27FC236}">
                <a16:creationId xmlns:a16="http://schemas.microsoft.com/office/drawing/2014/main" id="{48A96882-BAB0-4605-86D0-71C51677A229}"/>
              </a:ext>
            </a:extLst>
          </p:cNvPr>
          <p:cNvGraphicFramePr>
            <a:graphicFrameLocks noGrp="1"/>
          </p:cNvGraphicFramePr>
          <p:nvPr>
            <p:extLst>
              <p:ext uri="{D42A27DB-BD31-4B8C-83A1-F6EECF244321}">
                <p14:modId xmlns:p14="http://schemas.microsoft.com/office/powerpoint/2010/main" val="3959151775"/>
              </p:ext>
            </p:extLst>
          </p:nvPr>
        </p:nvGraphicFramePr>
        <p:xfrm>
          <a:off x="1216615" y="1627006"/>
          <a:ext cx="3149537" cy="148336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EmployeeId</a:t>
                      </a:r>
                      <a:endParaRPr lang="en-US"/>
                    </a:p>
                  </a:txBody>
                  <a:tcPr/>
                </a:tc>
                <a:tc>
                  <a:txBody>
                    <a:bodyPr/>
                    <a:lstStyle/>
                    <a:p>
                      <a:r>
                        <a:rPr lang="en-US" err="1"/>
                        <a:t>EmployeeName</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Willis B. Hawkins</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dirty="0"/>
                        <a:t>Neil S. Vega</a:t>
                      </a:r>
                    </a:p>
                  </a:txBody>
                  <a:tcPr/>
                </a:tc>
                <a:extLst>
                  <a:ext uri="{0D108BD9-81ED-4DB2-BD59-A6C34878D82A}">
                    <a16:rowId xmlns:a16="http://schemas.microsoft.com/office/drawing/2014/main" val="2306899150"/>
                  </a:ext>
                </a:extLst>
              </a:tr>
              <a:tr h="370840">
                <a:tc>
                  <a:txBody>
                    <a:bodyPr/>
                    <a:lstStyle/>
                    <a:p>
                      <a:r>
                        <a:rPr lang="en-US"/>
                        <a:t>3</a:t>
                      </a:r>
                    </a:p>
                  </a:txBody>
                  <a:tcPr/>
                </a:tc>
                <a:tc>
                  <a:txBody>
                    <a:bodyPr/>
                    <a:lstStyle/>
                    <a:p>
                      <a:r>
                        <a:rPr lang="en-US" dirty="0"/>
                        <a:t>Ada C. Lavigne</a:t>
                      </a:r>
                    </a:p>
                  </a:txBody>
                  <a:tcPr/>
                </a:tc>
                <a:extLst>
                  <a:ext uri="{0D108BD9-81ED-4DB2-BD59-A6C34878D82A}">
                    <a16:rowId xmlns:a16="http://schemas.microsoft.com/office/drawing/2014/main" val="517076996"/>
                  </a:ext>
                </a:extLst>
              </a:tr>
            </a:tbl>
          </a:graphicData>
        </a:graphic>
      </p:graphicFrame>
      <p:graphicFrame>
        <p:nvGraphicFramePr>
          <p:cNvPr id="6" name="Table 5">
            <a:extLst>
              <a:ext uri="{FF2B5EF4-FFF2-40B4-BE49-F238E27FC236}">
                <a16:creationId xmlns:a16="http://schemas.microsoft.com/office/drawing/2014/main" id="{003F22B9-6D4B-4954-B4F9-6762BF2DC642}"/>
              </a:ext>
            </a:extLst>
          </p:cNvPr>
          <p:cNvGraphicFramePr>
            <a:graphicFrameLocks noGrp="1"/>
          </p:cNvGraphicFramePr>
          <p:nvPr>
            <p:extLst>
              <p:ext uri="{D42A27DB-BD31-4B8C-83A1-F6EECF244321}">
                <p14:modId xmlns:p14="http://schemas.microsoft.com/office/powerpoint/2010/main" val="2095352862"/>
              </p:ext>
            </p:extLst>
          </p:nvPr>
        </p:nvGraphicFramePr>
        <p:xfrm>
          <a:off x="1216614" y="3313738"/>
          <a:ext cx="3149537" cy="111252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GroupId</a:t>
                      </a:r>
                      <a:endParaRPr lang="en-US"/>
                    </a:p>
                  </a:txBody>
                  <a:tcPr/>
                </a:tc>
                <a:tc>
                  <a:txBody>
                    <a:bodyPr/>
                    <a:lstStyle/>
                    <a:p>
                      <a:r>
                        <a:rPr lang="en-US" err="1"/>
                        <a:t>GroupName</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Engineering</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Sales</a:t>
                      </a:r>
                    </a:p>
                  </a:txBody>
                  <a:tcPr/>
                </a:tc>
                <a:extLst>
                  <a:ext uri="{0D108BD9-81ED-4DB2-BD59-A6C34878D82A}">
                    <a16:rowId xmlns:a16="http://schemas.microsoft.com/office/drawing/2014/main" val="2306899150"/>
                  </a:ext>
                </a:extLst>
              </a:tr>
            </a:tbl>
          </a:graphicData>
        </a:graphic>
      </p:graphicFrame>
      <p:graphicFrame>
        <p:nvGraphicFramePr>
          <p:cNvPr id="8" name="Table 7">
            <a:extLst>
              <a:ext uri="{FF2B5EF4-FFF2-40B4-BE49-F238E27FC236}">
                <a16:creationId xmlns:a16="http://schemas.microsoft.com/office/drawing/2014/main" id="{3D40D862-C729-4E35-A9AD-3492D1CF08C4}"/>
              </a:ext>
            </a:extLst>
          </p:cNvPr>
          <p:cNvGraphicFramePr>
            <a:graphicFrameLocks noGrp="1"/>
          </p:cNvGraphicFramePr>
          <p:nvPr>
            <p:extLst>
              <p:ext uri="{D42A27DB-BD31-4B8C-83A1-F6EECF244321}">
                <p14:modId xmlns:p14="http://schemas.microsoft.com/office/powerpoint/2010/main" val="2969333748"/>
              </p:ext>
            </p:extLst>
          </p:nvPr>
        </p:nvGraphicFramePr>
        <p:xfrm>
          <a:off x="1216614" y="4629630"/>
          <a:ext cx="3149537" cy="148336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GroupId</a:t>
                      </a:r>
                      <a:endParaRPr lang="en-US"/>
                    </a:p>
                  </a:txBody>
                  <a:tcPr/>
                </a:tc>
                <a:tc>
                  <a:txBody>
                    <a:bodyPr/>
                    <a:lstStyle/>
                    <a:p>
                      <a:r>
                        <a:rPr lang="en-US" err="1"/>
                        <a:t>EmployeeId</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3</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1</a:t>
                      </a:r>
                    </a:p>
                  </a:txBody>
                  <a:tcPr/>
                </a:tc>
                <a:extLst>
                  <a:ext uri="{0D108BD9-81ED-4DB2-BD59-A6C34878D82A}">
                    <a16:rowId xmlns:a16="http://schemas.microsoft.com/office/drawing/2014/main" val="2306899150"/>
                  </a:ext>
                </a:extLst>
              </a:tr>
              <a:tr h="370840">
                <a:tc>
                  <a:txBody>
                    <a:bodyPr/>
                    <a:lstStyle/>
                    <a:p>
                      <a:r>
                        <a:rPr lang="en-US"/>
                        <a:t>2</a:t>
                      </a:r>
                    </a:p>
                  </a:txBody>
                  <a:tcPr/>
                </a:tc>
                <a:tc>
                  <a:txBody>
                    <a:bodyPr/>
                    <a:lstStyle/>
                    <a:p>
                      <a:r>
                        <a:rPr lang="en-US"/>
                        <a:t>2</a:t>
                      </a:r>
                    </a:p>
                  </a:txBody>
                  <a:tcPr/>
                </a:tc>
                <a:extLst>
                  <a:ext uri="{0D108BD9-81ED-4DB2-BD59-A6C34878D82A}">
                    <a16:rowId xmlns:a16="http://schemas.microsoft.com/office/drawing/2014/main" val="1484421926"/>
                  </a:ext>
                </a:extLst>
              </a:tr>
            </a:tbl>
          </a:graphicData>
        </a:graphic>
      </p:graphicFrame>
      <p:pic>
        <p:nvPicPr>
          <p:cNvPr id="12" name="Picture 11" descr="Multiple groups relational database schema">
            <a:extLst>
              <a:ext uri="{FF2B5EF4-FFF2-40B4-BE49-F238E27FC236}">
                <a16:creationId xmlns:a16="http://schemas.microsoft.com/office/drawing/2014/main" id="{F47DF74D-330A-4784-A84E-DD5B74A16EE4}"/>
              </a:ext>
            </a:extLst>
          </p:cNvPr>
          <p:cNvPicPr>
            <a:picLocks noChangeAspect="1"/>
          </p:cNvPicPr>
          <p:nvPr/>
        </p:nvPicPr>
        <p:blipFill>
          <a:blip r:embed="rId3"/>
          <a:stretch>
            <a:fillRect/>
          </a:stretch>
        </p:blipFill>
        <p:spPr>
          <a:xfrm>
            <a:off x="4959458" y="2079449"/>
            <a:ext cx="6748992" cy="3581098"/>
          </a:xfrm>
          <a:prstGeom prst="rect">
            <a:avLst/>
          </a:prstGeom>
          <a:solidFill>
            <a:srgbClr val="1E1E1E"/>
          </a:solidFill>
        </p:spPr>
      </p:pic>
    </p:spTree>
    <p:extLst>
      <p:ext uri="{BB962C8B-B14F-4D97-AF65-F5344CB8AC3E}">
        <p14:creationId xmlns:p14="http://schemas.microsoft.com/office/powerpoint/2010/main" val="13166940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Employees can now belong to multiple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3" name="Rectangle 1">
            <a:extLst>
              <a:ext uri="{FF2B5EF4-FFF2-40B4-BE49-F238E27FC236}">
                <a16:creationId xmlns:a16="http://schemas.microsoft.com/office/drawing/2014/main" id="{5106363F-730E-4860-A39D-B70D2820491B}"/>
              </a:ext>
            </a:extLst>
          </p:cNvPr>
          <p:cNvSpPr>
            <a:spLocks noChangeArrowheads="1"/>
          </p:cNvSpPr>
          <p:nvPr/>
        </p:nvSpPr>
        <p:spPr bwMode="auto">
          <a:xfrm>
            <a:off x="276586" y="2023687"/>
            <a:ext cx="9190336" cy="830997"/>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57A64A"/>
                </a:solidFill>
                <a:effectLst/>
                <a:latin typeface="Consolas" panose="020B0609020204030204" pitchFamily="49" charset="0"/>
              </a:rPr>
              <a:t>// Add link to existing node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DCDCDC"/>
                </a:solidFill>
                <a:effectLst/>
                <a:latin typeface="Consolas" panose="020B0609020204030204" pitchFamily="49" charset="0"/>
              </a:rPr>
              <a:t>g.V</a:t>
            </a:r>
            <a:r>
              <a:rPr kumimoji="0" lang="en-US" altLang="en-US" sz="2400" b="0" i="0" u="none" strike="noStrike" cap="none" normalizeH="0" baseline="0" dirty="0">
                <a:ln>
                  <a:noFill/>
                </a:ln>
                <a:solidFill>
                  <a:srgbClr val="DCDCDC"/>
                </a:solidFill>
                <a:effectLst/>
                <a:latin typeface="Consolas" panose="020B0609020204030204" pitchFamily="49" charset="0"/>
              </a:rPr>
              <a:t>('Sales').</a:t>
            </a:r>
            <a:r>
              <a:rPr kumimoji="0" lang="en-US" altLang="en-US" sz="2400" b="0" i="0" u="none" strike="noStrike" cap="none" normalizeH="0" baseline="0" dirty="0" err="1">
                <a:ln>
                  <a:noFill/>
                </a:ln>
                <a:solidFill>
                  <a:srgbClr val="DCDCDC"/>
                </a:solidFill>
                <a:effectLst/>
                <a:latin typeface="Consolas" panose="020B0609020204030204" pitchFamily="49" charset="0"/>
              </a:rPr>
              <a:t>addE</a:t>
            </a:r>
            <a:r>
              <a:rPr kumimoji="0" lang="en-US" altLang="en-US" sz="2400" b="0" i="0" u="none" strike="noStrike" cap="none" normalizeH="0" baseline="0" dirty="0">
                <a:ln>
                  <a:noFill/>
                </a:ln>
                <a:solidFill>
                  <a:srgbClr val="DCDCDC"/>
                </a:solidFill>
                <a:effectLst/>
                <a:latin typeface="Consolas" panose="020B0609020204030204" pitchFamily="49" charset="0"/>
              </a:rPr>
              <a:t>('member').to(</a:t>
            </a:r>
            <a:r>
              <a:rPr kumimoji="0" lang="en-US" altLang="en-US" sz="2400" b="0" i="0" u="none" strike="noStrike" cap="none" normalizeH="0" baseline="0" dirty="0" err="1">
                <a:ln>
                  <a:noFill/>
                </a:ln>
                <a:solidFill>
                  <a:srgbClr val="DCDCDC"/>
                </a:solidFill>
                <a:effectLst/>
                <a:latin typeface="Consolas" panose="020B0609020204030204" pitchFamily="49" charset="0"/>
              </a:rPr>
              <a:t>g.V</a:t>
            </a:r>
            <a:r>
              <a:rPr kumimoji="0" lang="en-US" altLang="en-US" sz="2400" b="0" i="0" u="none" strike="noStrike" cap="none" normalizeH="0" baseline="0" dirty="0">
                <a:ln>
                  <a:noFill/>
                </a:ln>
                <a:solidFill>
                  <a:srgbClr val="DCDCDC"/>
                </a:solidFill>
                <a:effectLst/>
                <a:latin typeface="Consolas" panose="020B0609020204030204" pitchFamily="49" charset="0"/>
              </a:rPr>
              <a:t>(</a:t>
            </a:r>
            <a:r>
              <a:rPr kumimoji="0" lang="en-US" altLang="en-US" sz="2400" b="0" i="0" u="none" strike="noStrike" cap="none" normalizeH="0" baseline="0" dirty="0">
                <a:ln>
                  <a:noFill/>
                </a:ln>
                <a:solidFill>
                  <a:srgbClr val="FF9900"/>
                </a:solidFill>
                <a:effectLst/>
                <a:latin typeface="Consolas" panose="020B0609020204030204" pitchFamily="49" charset="0"/>
              </a:rPr>
              <a:t>'Ada C. Lavigne’</a:t>
            </a:r>
            <a:r>
              <a:rPr kumimoji="0" lang="en-US" altLang="en-US" sz="2400" b="0" i="0" u="none" strike="noStrike" cap="none" normalizeH="0" baseline="0" dirty="0">
                <a:ln>
                  <a:noFill/>
                </a:ln>
                <a:solidFill>
                  <a:srgbClr val="DCDCDC"/>
                </a:solidFill>
                <a:effectLst/>
                <a:latin typeface="Consolas" panose="020B0609020204030204" pitchFamily="49" charset="0"/>
              </a:rPr>
              <a:t>))</a:t>
            </a:r>
            <a:endParaRPr kumimoji="0" lang="en-US" altLang="en-US" sz="2400" b="0" i="0" u="none" strike="noStrike" cap="none" normalizeH="0" baseline="0" dirty="0">
              <a:ln>
                <a:noFill/>
              </a:ln>
              <a:solidFill>
                <a:srgbClr val="DCDCDC"/>
              </a:solidFill>
              <a:effectLst/>
              <a:latin typeface="Arial" panose="020B0604020202020204" pitchFamily="34" charset="0"/>
            </a:endParaRPr>
          </a:p>
        </p:txBody>
      </p:sp>
    </p:spTree>
    <p:extLst>
      <p:ext uri="{BB962C8B-B14F-4D97-AF65-F5344CB8AC3E}">
        <p14:creationId xmlns:p14="http://schemas.microsoft.com/office/powerpoint/2010/main" val="19111287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22301"/>
            <a:ext cx="11575982" cy="1325563"/>
          </a:xfrm>
        </p:spPr>
        <p:txBody>
          <a:bodyPr>
            <a:normAutofit/>
          </a:bodyPr>
          <a:lstStyle/>
          <a:p>
            <a:r>
              <a:rPr lang="en-US" sz="3600" dirty="0"/>
              <a:t>Employees can now belong to multiple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612997"/>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6" name="TextBox 5">
            <a:extLst>
              <a:ext uri="{FF2B5EF4-FFF2-40B4-BE49-F238E27FC236}">
                <a16:creationId xmlns:a16="http://schemas.microsoft.com/office/drawing/2014/main" id="{CC9D3699-AFB0-4E39-8C71-56C4F5346C79}"/>
              </a:ext>
            </a:extLst>
          </p:cNvPr>
          <p:cNvSpPr txBox="1"/>
          <p:nvPr/>
        </p:nvSpPr>
        <p:spPr>
          <a:xfrm>
            <a:off x="846600" y="5678207"/>
            <a:ext cx="3849387" cy="646331"/>
          </a:xfrm>
          <a:prstGeom prst="rect">
            <a:avLst/>
          </a:prstGeom>
          <a:noFill/>
        </p:spPr>
        <p:txBody>
          <a:bodyPr wrap="none" rtlCol="0">
            <a:spAutoFit/>
          </a:bodyPr>
          <a:lstStyle/>
          <a:p>
            <a:r>
              <a:rPr lang="en-US" dirty="0">
                <a:solidFill>
                  <a:srgbClr val="FFC000"/>
                </a:solidFill>
              </a:rPr>
              <a:t>Added 2 tables; 6 rows; 4 new columns</a:t>
            </a:r>
          </a:p>
          <a:p>
            <a:pPr algn="ctr"/>
            <a:r>
              <a:rPr lang="en-US" dirty="0">
                <a:solidFill>
                  <a:srgbClr val="FFC000"/>
                </a:solidFill>
              </a:rPr>
              <a:t>Removed a column</a:t>
            </a:r>
          </a:p>
        </p:txBody>
      </p:sp>
      <p:sp>
        <p:nvSpPr>
          <p:cNvPr id="8" name="TextBox 7">
            <a:extLst>
              <a:ext uri="{FF2B5EF4-FFF2-40B4-BE49-F238E27FC236}">
                <a16:creationId xmlns:a16="http://schemas.microsoft.com/office/drawing/2014/main" id="{12910A39-828C-451E-B83D-712D047DBF4E}"/>
              </a:ext>
            </a:extLst>
          </p:cNvPr>
          <p:cNvSpPr txBox="1"/>
          <p:nvPr/>
        </p:nvSpPr>
        <p:spPr>
          <a:xfrm>
            <a:off x="7988578" y="5678207"/>
            <a:ext cx="1839286" cy="461665"/>
          </a:xfrm>
          <a:prstGeom prst="rect">
            <a:avLst/>
          </a:prstGeom>
          <a:noFill/>
        </p:spPr>
        <p:txBody>
          <a:bodyPr wrap="none" rtlCol="0">
            <a:spAutoFit/>
          </a:bodyPr>
          <a:lstStyle/>
          <a:p>
            <a:r>
              <a:rPr lang="en-US" sz="2400" dirty="0">
                <a:solidFill>
                  <a:srgbClr val="92D050"/>
                </a:solidFill>
              </a:rPr>
              <a:t>+1 document</a:t>
            </a:r>
          </a:p>
        </p:txBody>
      </p:sp>
      <p:graphicFrame>
        <p:nvGraphicFramePr>
          <p:cNvPr id="12" name="Table 11">
            <a:extLst>
              <a:ext uri="{FF2B5EF4-FFF2-40B4-BE49-F238E27FC236}">
                <a16:creationId xmlns:a16="http://schemas.microsoft.com/office/drawing/2014/main" id="{090E7351-2DBD-4E6C-BA29-275BC225D787}"/>
              </a:ext>
            </a:extLst>
          </p:cNvPr>
          <p:cNvGraphicFramePr>
            <a:graphicFrameLocks noGrp="1"/>
          </p:cNvGraphicFramePr>
          <p:nvPr>
            <p:extLst>
              <p:ext uri="{D42A27DB-BD31-4B8C-83A1-F6EECF244321}">
                <p14:modId xmlns:p14="http://schemas.microsoft.com/office/powerpoint/2010/main" val="2759133919"/>
              </p:ext>
            </p:extLst>
          </p:nvPr>
        </p:nvGraphicFramePr>
        <p:xfrm>
          <a:off x="1216615" y="1155666"/>
          <a:ext cx="3149537" cy="148336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EmployeeId</a:t>
                      </a:r>
                      <a:endParaRPr lang="en-US"/>
                    </a:p>
                  </a:txBody>
                  <a:tcPr/>
                </a:tc>
                <a:tc>
                  <a:txBody>
                    <a:bodyPr/>
                    <a:lstStyle/>
                    <a:p>
                      <a:r>
                        <a:rPr lang="en-US" err="1"/>
                        <a:t>EmployeeName</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Willis B. Hawkins</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Neil S. Vega</a:t>
                      </a:r>
                    </a:p>
                  </a:txBody>
                  <a:tcPr/>
                </a:tc>
                <a:extLst>
                  <a:ext uri="{0D108BD9-81ED-4DB2-BD59-A6C34878D82A}">
                    <a16:rowId xmlns:a16="http://schemas.microsoft.com/office/drawing/2014/main" val="2306899150"/>
                  </a:ext>
                </a:extLst>
              </a:tr>
              <a:tr h="370840">
                <a:tc>
                  <a:txBody>
                    <a:bodyPr/>
                    <a:lstStyle/>
                    <a:p>
                      <a:r>
                        <a:rPr lang="en-US"/>
                        <a:t>3</a:t>
                      </a:r>
                    </a:p>
                  </a:txBody>
                  <a:tcPr/>
                </a:tc>
                <a:tc>
                  <a:txBody>
                    <a:bodyPr/>
                    <a:lstStyle/>
                    <a:p>
                      <a:r>
                        <a:rPr lang="en-US"/>
                        <a:t>Ada C. Lavigne</a:t>
                      </a:r>
                    </a:p>
                  </a:txBody>
                  <a:tcPr/>
                </a:tc>
                <a:extLst>
                  <a:ext uri="{0D108BD9-81ED-4DB2-BD59-A6C34878D82A}">
                    <a16:rowId xmlns:a16="http://schemas.microsoft.com/office/drawing/2014/main" val="517076996"/>
                  </a:ext>
                </a:extLst>
              </a:tr>
            </a:tbl>
          </a:graphicData>
        </a:graphic>
      </p:graphicFrame>
      <p:graphicFrame>
        <p:nvGraphicFramePr>
          <p:cNvPr id="14" name="Table 13">
            <a:extLst>
              <a:ext uri="{FF2B5EF4-FFF2-40B4-BE49-F238E27FC236}">
                <a16:creationId xmlns:a16="http://schemas.microsoft.com/office/drawing/2014/main" id="{79564694-E404-4F09-9856-A40EB619895D}"/>
              </a:ext>
            </a:extLst>
          </p:cNvPr>
          <p:cNvGraphicFramePr>
            <a:graphicFrameLocks noGrp="1"/>
          </p:cNvGraphicFramePr>
          <p:nvPr>
            <p:extLst>
              <p:ext uri="{D42A27DB-BD31-4B8C-83A1-F6EECF244321}">
                <p14:modId xmlns:p14="http://schemas.microsoft.com/office/powerpoint/2010/main" val="4032685498"/>
              </p:ext>
            </p:extLst>
          </p:nvPr>
        </p:nvGraphicFramePr>
        <p:xfrm>
          <a:off x="1216614" y="2842398"/>
          <a:ext cx="3149537" cy="111252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GroupId</a:t>
                      </a:r>
                      <a:endParaRPr lang="en-US"/>
                    </a:p>
                  </a:txBody>
                  <a:tcPr/>
                </a:tc>
                <a:tc>
                  <a:txBody>
                    <a:bodyPr/>
                    <a:lstStyle/>
                    <a:p>
                      <a:r>
                        <a:rPr lang="en-US" err="1"/>
                        <a:t>GroupName</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Engineering</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Sales</a:t>
                      </a:r>
                    </a:p>
                  </a:txBody>
                  <a:tcPr/>
                </a:tc>
                <a:extLst>
                  <a:ext uri="{0D108BD9-81ED-4DB2-BD59-A6C34878D82A}">
                    <a16:rowId xmlns:a16="http://schemas.microsoft.com/office/drawing/2014/main" val="2306899150"/>
                  </a:ext>
                </a:extLst>
              </a:tr>
            </a:tbl>
          </a:graphicData>
        </a:graphic>
      </p:graphicFrame>
      <p:graphicFrame>
        <p:nvGraphicFramePr>
          <p:cNvPr id="16" name="Table 15">
            <a:extLst>
              <a:ext uri="{FF2B5EF4-FFF2-40B4-BE49-F238E27FC236}">
                <a16:creationId xmlns:a16="http://schemas.microsoft.com/office/drawing/2014/main" id="{9D939EE2-6C2C-43E1-9E5F-B2E541C20180}"/>
              </a:ext>
            </a:extLst>
          </p:cNvPr>
          <p:cNvGraphicFramePr>
            <a:graphicFrameLocks noGrp="1"/>
          </p:cNvGraphicFramePr>
          <p:nvPr>
            <p:extLst>
              <p:ext uri="{D42A27DB-BD31-4B8C-83A1-F6EECF244321}">
                <p14:modId xmlns:p14="http://schemas.microsoft.com/office/powerpoint/2010/main" val="911951681"/>
              </p:ext>
            </p:extLst>
          </p:nvPr>
        </p:nvGraphicFramePr>
        <p:xfrm>
          <a:off x="1216614" y="4158290"/>
          <a:ext cx="3149537" cy="148336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GroupId</a:t>
                      </a:r>
                      <a:endParaRPr lang="en-US"/>
                    </a:p>
                  </a:txBody>
                  <a:tcPr/>
                </a:tc>
                <a:tc>
                  <a:txBody>
                    <a:bodyPr/>
                    <a:lstStyle/>
                    <a:p>
                      <a:r>
                        <a:rPr lang="en-US" err="1"/>
                        <a:t>EmployeeId</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3</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1</a:t>
                      </a:r>
                    </a:p>
                  </a:txBody>
                  <a:tcPr/>
                </a:tc>
                <a:extLst>
                  <a:ext uri="{0D108BD9-81ED-4DB2-BD59-A6C34878D82A}">
                    <a16:rowId xmlns:a16="http://schemas.microsoft.com/office/drawing/2014/main" val="2306899150"/>
                  </a:ext>
                </a:extLst>
              </a:tr>
              <a:tr h="370840">
                <a:tc>
                  <a:txBody>
                    <a:bodyPr/>
                    <a:lstStyle/>
                    <a:p>
                      <a:r>
                        <a:rPr lang="en-US"/>
                        <a:t>2</a:t>
                      </a:r>
                    </a:p>
                  </a:txBody>
                  <a:tcPr/>
                </a:tc>
                <a:tc>
                  <a:txBody>
                    <a:bodyPr/>
                    <a:lstStyle/>
                    <a:p>
                      <a:r>
                        <a:rPr lang="en-US"/>
                        <a:t>2</a:t>
                      </a:r>
                    </a:p>
                  </a:txBody>
                  <a:tcPr/>
                </a:tc>
                <a:extLst>
                  <a:ext uri="{0D108BD9-81ED-4DB2-BD59-A6C34878D82A}">
                    <a16:rowId xmlns:a16="http://schemas.microsoft.com/office/drawing/2014/main" val="1484421926"/>
                  </a:ext>
                </a:extLst>
              </a:tr>
            </a:tbl>
          </a:graphicData>
        </a:graphic>
      </p:graphicFrame>
      <p:pic>
        <p:nvPicPr>
          <p:cNvPr id="18" name="Picture 17" descr="Multiple groups Gremlin graph">
            <a:extLst>
              <a:ext uri="{FF2B5EF4-FFF2-40B4-BE49-F238E27FC236}">
                <a16:creationId xmlns:a16="http://schemas.microsoft.com/office/drawing/2014/main" id="{9B8B5508-1C59-4FA7-89E3-5F838FDC92DA}"/>
              </a:ext>
            </a:extLst>
          </p:cNvPr>
          <p:cNvPicPr>
            <a:picLocks noChangeAspect="1"/>
          </p:cNvPicPr>
          <p:nvPr/>
        </p:nvPicPr>
        <p:blipFill>
          <a:blip r:embed="rId3"/>
          <a:stretch>
            <a:fillRect/>
          </a:stretch>
        </p:blipFill>
        <p:spPr>
          <a:xfrm>
            <a:off x="6096000" y="1155666"/>
            <a:ext cx="5532262" cy="4032798"/>
          </a:xfrm>
          <a:prstGeom prst="rect">
            <a:avLst/>
          </a:prstGeom>
        </p:spPr>
      </p:pic>
    </p:spTree>
    <p:extLst>
      <p:ext uri="{BB962C8B-B14F-4D97-AF65-F5344CB8AC3E}">
        <p14:creationId xmlns:p14="http://schemas.microsoft.com/office/powerpoint/2010/main" val="5308868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22301"/>
            <a:ext cx="11575982" cy="1325563"/>
          </a:xfrm>
        </p:spPr>
        <p:txBody>
          <a:bodyPr>
            <a:normAutofit/>
          </a:bodyPr>
          <a:lstStyle/>
          <a:p>
            <a:r>
              <a:rPr lang="en-US" sz="3600" dirty="0"/>
              <a:t>Employees can now belong to multiple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612997"/>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3" name="Rectangle 1">
            <a:extLst>
              <a:ext uri="{FF2B5EF4-FFF2-40B4-BE49-F238E27FC236}">
                <a16:creationId xmlns:a16="http://schemas.microsoft.com/office/drawing/2014/main" id="{B075643D-B43D-450F-94A9-7683C52809C2}"/>
              </a:ext>
            </a:extLst>
          </p:cNvPr>
          <p:cNvSpPr>
            <a:spLocks noChangeArrowheads="1"/>
          </p:cNvSpPr>
          <p:nvPr/>
        </p:nvSpPr>
        <p:spPr bwMode="auto">
          <a:xfrm>
            <a:off x="6940055" y="4072368"/>
            <a:ext cx="4407890" cy="36933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DCDCDC"/>
                </a:solidFill>
                <a:effectLst/>
                <a:latin typeface="Consolas" panose="020B0609020204030204" pitchFamily="49" charset="0"/>
              </a:rPr>
              <a:t>g.V</a:t>
            </a:r>
            <a:r>
              <a:rPr kumimoji="0" lang="en-US" altLang="en-US" b="0" i="0" u="none" strike="noStrike" cap="none" normalizeH="0" baseline="0" dirty="0">
                <a:ln>
                  <a:noFill/>
                </a:ln>
                <a:solidFill>
                  <a:srgbClr val="DCDCDC"/>
                </a:solidFill>
                <a:effectLst/>
                <a:latin typeface="Consolas" panose="020B0609020204030204" pitchFamily="49" charset="0"/>
              </a:rPr>
              <a:t>(</a:t>
            </a:r>
            <a:r>
              <a:rPr kumimoji="0" lang="en-US" altLang="en-US" b="0" i="0" u="none" strike="noStrike" cap="none" normalizeH="0" baseline="0" dirty="0">
                <a:ln>
                  <a:noFill/>
                </a:ln>
                <a:solidFill>
                  <a:srgbClr val="FF9900"/>
                </a:solidFill>
                <a:effectLst/>
                <a:latin typeface="Consolas" panose="020B0609020204030204" pitchFamily="49" charset="0"/>
              </a:rPr>
              <a:t>'Sales'</a:t>
            </a:r>
            <a:r>
              <a:rPr kumimoji="0" lang="en-US" altLang="en-US" b="0" i="0" u="none" strike="noStrike" cap="none" normalizeH="0" baseline="0" dirty="0">
                <a:ln>
                  <a:noFill/>
                </a:ln>
                <a:solidFill>
                  <a:srgbClr val="DCDCDC"/>
                </a:solidFill>
                <a:effectLst/>
                <a:latin typeface="Consolas" panose="020B0609020204030204" pitchFamily="49" charset="0"/>
              </a:rPr>
              <a:t>).</a:t>
            </a:r>
            <a:r>
              <a:rPr kumimoji="0" lang="en-US" altLang="en-US" b="0" i="0" u="none" strike="noStrike" cap="none" normalizeH="0" baseline="0" dirty="0" err="1">
                <a:ln>
                  <a:noFill/>
                </a:ln>
                <a:solidFill>
                  <a:srgbClr val="DCDCDC"/>
                </a:solidFill>
                <a:effectLst/>
                <a:latin typeface="Consolas" panose="020B0609020204030204" pitchFamily="49" charset="0"/>
              </a:rPr>
              <a:t>outE</a:t>
            </a:r>
            <a:r>
              <a:rPr kumimoji="0" lang="en-US" altLang="en-US" b="0" i="0" u="none" strike="noStrike" cap="none" normalizeH="0" baseline="0" dirty="0">
                <a:ln>
                  <a:noFill/>
                </a:ln>
                <a:solidFill>
                  <a:srgbClr val="DCDCDC"/>
                </a:solidFill>
                <a:effectLst/>
                <a:latin typeface="Consolas" panose="020B0609020204030204" pitchFamily="49" charset="0"/>
              </a:rPr>
              <a:t>(</a:t>
            </a:r>
            <a:r>
              <a:rPr kumimoji="0" lang="en-US" altLang="en-US" b="0" i="0" u="none" strike="noStrike" cap="none" normalizeH="0" baseline="0" dirty="0">
                <a:ln>
                  <a:noFill/>
                </a:ln>
                <a:solidFill>
                  <a:srgbClr val="FF9900"/>
                </a:solidFill>
                <a:effectLst/>
                <a:latin typeface="Consolas" panose="020B0609020204030204" pitchFamily="49" charset="0"/>
              </a:rPr>
              <a:t>'member’</a:t>
            </a:r>
            <a:r>
              <a:rPr kumimoji="0" lang="en-US" altLang="en-US" b="0" i="0" u="none" strike="noStrike" cap="none" normalizeH="0" baseline="0" dirty="0">
                <a:ln>
                  <a:noFill/>
                </a:ln>
                <a:solidFill>
                  <a:srgbClr val="DCDCDC"/>
                </a:solidFill>
                <a:effectLst/>
                <a:latin typeface="Consolas" panose="020B0609020204030204" pitchFamily="49" charset="0"/>
              </a:rPr>
              <a:t>).</a:t>
            </a:r>
            <a:r>
              <a:rPr kumimoji="0" lang="en-US" altLang="en-US" b="0" i="0" u="none" strike="noStrike" cap="none" normalizeH="0" baseline="0" dirty="0" err="1">
                <a:ln>
                  <a:noFill/>
                </a:ln>
                <a:solidFill>
                  <a:srgbClr val="DCDCDC"/>
                </a:solidFill>
                <a:effectLst/>
                <a:latin typeface="Consolas" panose="020B0609020204030204" pitchFamily="49" charset="0"/>
              </a:rPr>
              <a:t>inV</a:t>
            </a:r>
            <a:r>
              <a:rPr kumimoji="0" lang="en-US" altLang="en-US" b="0" i="0" u="none" strike="noStrike" cap="none" normalizeH="0" baseline="0" dirty="0">
                <a:ln>
                  <a:noFill/>
                </a:ln>
                <a:solidFill>
                  <a:srgbClr val="DCDCDC"/>
                </a:solidFill>
                <a:effectLst/>
                <a:latin typeface="Consolas" panose="020B0609020204030204" pitchFamily="49" charset="0"/>
              </a:rPr>
              <a:t>()</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9481D862-F05B-4146-BF27-4B3E3F25F459}"/>
              </a:ext>
            </a:extLst>
          </p:cNvPr>
          <p:cNvGraphicFramePr>
            <a:graphicFrameLocks noGrp="1"/>
          </p:cNvGraphicFramePr>
          <p:nvPr>
            <p:extLst>
              <p:ext uri="{D42A27DB-BD31-4B8C-83A1-F6EECF244321}">
                <p14:modId xmlns:p14="http://schemas.microsoft.com/office/powerpoint/2010/main" val="1896648901"/>
              </p:ext>
            </p:extLst>
          </p:nvPr>
        </p:nvGraphicFramePr>
        <p:xfrm>
          <a:off x="1094353" y="2102857"/>
          <a:ext cx="3149537" cy="1563607"/>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699802671"/>
                    </a:ext>
                  </a:extLst>
                </a:gridCol>
                <a:gridCol w="1802130">
                  <a:extLst>
                    <a:ext uri="{9D8B030D-6E8A-4147-A177-3AD203B41FA5}">
                      <a16:colId xmlns:a16="http://schemas.microsoft.com/office/drawing/2014/main" val="1861548384"/>
                    </a:ext>
                  </a:extLst>
                </a:gridCol>
              </a:tblGrid>
              <a:tr h="451087">
                <a:tc>
                  <a:txBody>
                    <a:bodyPr/>
                    <a:lstStyle/>
                    <a:p>
                      <a:r>
                        <a:rPr lang="en-US" err="1"/>
                        <a:t>EmployeeId</a:t>
                      </a:r>
                      <a:endParaRPr lang="en-US"/>
                    </a:p>
                  </a:txBody>
                  <a:tcPr/>
                </a:tc>
                <a:tc>
                  <a:txBody>
                    <a:bodyPr/>
                    <a:lstStyle/>
                    <a:p>
                      <a:r>
                        <a:rPr lang="en-US" err="1"/>
                        <a:t>EmployeeName</a:t>
                      </a:r>
                      <a:endParaRPr lang="en-US"/>
                    </a:p>
                  </a:txBody>
                  <a:tcPr/>
                </a:tc>
                <a:extLst>
                  <a:ext uri="{0D108BD9-81ED-4DB2-BD59-A6C34878D82A}">
                    <a16:rowId xmlns:a16="http://schemas.microsoft.com/office/drawing/2014/main" val="4000144915"/>
                  </a:ext>
                </a:extLst>
              </a:tr>
              <a:tr h="370840">
                <a:tc>
                  <a:txBody>
                    <a:bodyPr/>
                    <a:lstStyle/>
                    <a:p>
                      <a:r>
                        <a:rPr lang="en-US"/>
                        <a:t>1</a:t>
                      </a:r>
                    </a:p>
                  </a:txBody>
                  <a:tcPr/>
                </a:tc>
                <a:tc>
                  <a:txBody>
                    <a:bodyPr/>
                    <a:lstStyle/>
                    <a:p>
                      <a:r>
                        <a:rPr lang="en-US"/>
                        <a:t>Willis B. Hawkins</a:t>
                      </a:r>
                    </a:p>
                  </a:txBody>
                  <a:tcPr/>
                </a:tc>
                <a:extLst>
                  <a:ext uri="{0D108BD9-81ED-4DB2-BD59-A6C34878D82A}">
                    <a16:rowId xmlns:a16="http://schemas.microsoft.com/office/drawing/2014/main" val="226846070"/>
                  </a:ext>
                </a:extLst>
              </a:tr>
              <a:tr h="370840">
                <a:tc>
                  <a:txBody>
                    <a:bodyPr/>
                    <a:lstStyle/>
                    <a:p>
                      <a:r>
                        <a:rPr lang="en-US"/>
                        <a:t>2</a:t>
                      </a:r>
                    </a:p>
                  </a:txBody>
                  <a:tcPr/>
                </a:tc>
                <a:tc>
                  <a:txBody>
                    <a:bodyPr/>
                    <a:lstStyle/>
                    <a:p>
                      <a:r>
                        <a:rPr lang="en-US"/>
                        <a:t>Neil S. Vega</a:t>
                      </a:r>
                    </a:p>
                  </a:txBody>
                  <a:tcPr/>
                </a:tc>
                <a:extLst>
                  <a:ext uri="{0D108BD9-81ED-4DB2-BD59-A6C34878D82A}">
                    <a16:rowId xmlns:a16="http://schemas.microsoft.com/office/drawing/2014/main" val="1316841874"/>
                  </a:ext>
                </a:extLst>
              </a:tr>
              <a:tr h="370840">
                <a:tc>
                  <a:txBody>
                    <a:bodyPr/>
                    <a:lstStyle/>
                    <a:p>
                      <a:r>
                        <a:rPr lang="en-US"/>
                        <a:t>3</a:t>
                      </a:r>
                    </a:p>
                  </a:txBody>
                  <a:tcPr/>
                </a:tc>
                <a:tc>
                  <a:txBody>
                    <a:bodyPr/>
                    <a:lstStyle/>
                    <a:p>
                      <a:r>
                        <a:rPr lang="en-US"/>
                        <a:t>Ada C. Lavigne</a:t>
                      </a:r>
                    </a:p>
                  </a:txBody>
                  <a:tcPr/>
                </a:tc>
                <a:extLst>
                  <a:ext uri="{0D108BD9-81ED-4DB2-BD59-A6C34878D82A}">
                    <a16:rowId xmlns:a16="http://schemas.microsoft.com/office/drawing/2014/main" val="1606002302"/>
                  </a:ext>
                </a:extLst>
              </a:tr>
            </a:tbl>
          </a:graphicData>
        </a:graphic>
      </p:graphicFrame>
      <p:pic>
        <p:nvPicPr>
          <p:cNvPr id="5" name="Picture 4" descr="Multiple groups vertices">
            <a:extLst>
              <a:ext uri="{FF2B5EF4-FFF2-40B4-BE49-F238E27FC236}">
                <a16:creationId xmlns:a16="http://schemas.microsoft.com/office/drawing/2014/main" id="{8BBD75A8-611B-416D-9D1E-B0D2FFA4ECFC}"/>
              </a:ext>
            </a:extLst>
          </p:cNvPr>
          <p:cNvPicPr>
            <a:picLocks noChangeAspect="1"/>
          </p:cNvPicPr>
          <p:nvPr/>
        </p:nvPicPr>
        <p:blipFill>
          <a:blip r:embed="rId3"/>
          <a:stretch>
            <a:fillRect/>
          </a:stretch>
        </p:blipFill>
        <p:spPr>
          <a:xfrm>
            <a:off x="6158855" y="2062734"/>
            <a:ext cx="5656375" cy="1563606"/>
          </a:xfrm>
          <a:prstGeom prst="rect">
            <a:avLst/>
          </a:prstGeom>
        </p:spPr>
      </p:pic>
      <p:sp>
        <p:nvSpPr>
          <p:cNvPr id="7" name="Rectangle 6">
            <a:extLst>
              <a:ext uri="{FF2B5EF4-FFF2-40B4-BE49-F238E27FC236}">
                <a16:creationId xmlns:a16="http://schemas.microsoft.com/office/drawing/2014/main" id="{CDC3CE94-151F-478B-8FCC-510E43FA152B}"/>
              </a:ext>
            </a:extLst>
          </p:cNvPr>
          <p:cNvSpPr/>
          <p:nvPr/>
        </p:nvSpPr>
        <p:spPr>
          <a:xfrm>
            <a:off x="372425" y="3945950"/>
            <a:ext cx="6096000" cy="1815882"/>
          </a:xfrm>
          <a:prstGeom prst="rect">
            <a:avLst/>
          </a:prstGeom>
        </p:spPr>
        <p:txBody>
          <a:bodyPr>
            <a:spAutoFit/>
          </a:bodyPr>
          <a:lstStyle/>
          <a:p>
            <a:r>
              <a:rPr lang="en-US" sz="1400" dirty="0">
                <a:solidFill>
                  <a:srgbClr val="429C9E"/>
                </a:solidFill>
                <a:latin typeface="Consolas" panose="020B0609020204030204" pitchFamily="49" charset="0"/>
              </a:rPr>
              <a:t>SELECT</a:t>
            </a:r>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Employees</a:t>
            </a:r>
            <a:r>
              <a:rPr lang="en-US" sz="1400" dirty="0" err="1">
                <a:solidFill>
                  <a:srgbClr val="808080"/>
                </a:solidFill>
                <a:latin typeface="Consolas" panose="020B0609020204030204" pitchFamily="49" charset="0"/>
              </a:rPr>
              <a:t>.</a:t>
            </a:r>
            <a:r>
              <a:rPr lang="en-US" sz="1400" dirty="0" err="1">
                <a:solidFill>
                  <a:srgbClr val="DCDCDC"/>
                </a:solidFill>
                <a:latin typeface="Consolas" panose="020B0609020204030204" pitchFamily="49" charset="0"/>
              </a:rPr>
              <a:t>EmployeeId</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Employees</a:t>
            </a:r>
            <a:r>
              <a:rPr lang="en-US" sz="1400" dirty="0" err="1">
                <a:solidFill>
                  <a:srgbClr val="808080"/>
                </a:solidFill>
                <a:latin typeface="Consolas" panose="020B0609020204030204" pitchFamily="49" charset="0"/>
              </a:rPr>
              <a:t>.</a:t>
            </a:r>
            <a:r>
              <a:rPr lang="en-US" sz="1400" dirty="0" err="1">
                <a:solidFill>
                  <a:srgbClr val="DCDCDC"/>
                </a:solidFill>
                <a:latin typeface="Consolas" panose="020B0609020204030204" pitchFamily="49" charset="0"/>
              </a:rPr>
              <a:t>EmployeeName</a:t>
            </a:r>
            <a:endParaRPr lang="en-US" sz="1400" dirty="0">
              <a:solidFill>
                <a:srgbClr val="DCDCDC"/>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429C9E"/>
                </a:solidFill>
                <a:latin typeface="Consolas" panose="020B0609020204030204" pitchFamily="49" charset="0"/>
              </a:rPr>
              <a:t>FROM</a:t>
            </a:r>
            <a:r>
              <a:rPr lang="en-US" sz="1400" dirty="0">
                <a:solidFill>
                  <a:srgbClr val="000000"/>
                </a:solidFill>
                <a:latin typeface="Consolas" panose="020B0609020204030204" pitchFamily="49" charset="0"/>
              </a:rPr>
              <a:t> </a:t>
            </a:r>
            <a:r>
              <a:rPr lang="en-US" sz="1400" dirty="0">
                <a:solidFill>
                  <a:srgbClr val="DCDCDC"/>
                </a:solidFill>
                <a:latin typeface="Consolas" panose="020B0609020204030204" pitchFamily="49" charset="0"/>
              </a:rPr>
              <a:t>Employees</a:t>
            </a:r>
          </a:p>
          <a:p>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INNER</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JOIN</a:t>
            </a:r>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Employee_Group</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429C9E"/>
                </a:solidFill>
                <a:latin typeface="Consolas" panose="020B0609020204030204" pitchFamily="49" charset="0"/>
              </a:rPr>
              <a:t>ON</a:t>
            </a:r>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Employee_Group</a:t>
            </a:r>
            <a:r>
              <a:rPr lang="en-US" sz="1400" dirty="0" err="1">
                <a:solidFill>
                  <a:srgbClr val="808080"/>
                </a:solidFill>
                <a:latin typeface="Consolas" panose="020B0609020204030204" pitchFamily="49" charset="0"/>
              </a:rPr>
              <a:t>.</a:t>
            </a:r>
            <a:r>
              <a:rPr lang="en-US" sz="1400" dirty="0" err="1">
                <a:solidFill>
                  <a:srgbClr val="DCDCDC"/>
                </a:solidFill>
                <a:latin typeface="Consolas" panose="020B0609020204030204" pitchFamily="49" charset="0"/>
              </a:rPr>
              <a:t>EmployeeId</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Employees</a:t>
            </a:r>
            <a:r>
              <a:rPr lang="en-US" sz="1400" dirty="0" err="1">
                <a:solidFill>
                  <a:srgbClr val="808080"/>
                </a:solidFill>
                <a:latin typeface="Consolas" panose="020B0609020204030204" pitchFamily="49" charset="0"/>
              </a:rPr>
              <a:t>.</a:t>
            </a:r>
            <a:r>
              <a:rPr lang="en-US" sz="1400" dirty="0" err="1">
                <a:solidFill>
                  <a:srgbClr val="DCDCDC"/>
                </a:solidFill>
                <a:latin typeface="Consolas" panose="020B0609020204030204" pitchFamily="49" charset="0"/>
              </a:rPr>
              <a:t>EmployeeId</a:t>
            </a:r>
            <a:endParaRPr lang="en-US" sz="1400" dirty="0">
              <a:solidFill>
                <a:srgbClr val="DCDCDC"/>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INNER</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JOIN</a:t>
            </a:r>
            <a:r>
              <a:rPr lang="en-US" sz="1400" dirty="0">
                <a:solidFill>
                  <a:srgbClr val="000000"/>
                </a:solidFill>
                <a:latin typeface="Consolas" panose="020B0609020204030204" pitchFamily="49" charset="0"/>
              </a:rPr>
              <a:t> </a:t>
            </a:r>
            <a:r>
              <a:rPr lang="en-US" sz="1400" dirty="0">
                <a:solidFill>
                  <a:srgbClr val="DCDCDC"/>
                </a:solidFill>
                <a:latin typeface="Consolas" panose="020B0609020204030204" pitchFamily="49" charset="0"/>
              </a:rPr>
              <a:t>Groups</a:t>
            </a:r>
          </a:p>
          <a:p>
            <a:r>
              <a:rPr lang="en-US" sz="1400" dirty="0">
                <a:solidFill>
                  <a:srgbClr val="000000"/>
                </a:solidFill>
                <a:latin typeface="Consolas" panose="020B0609020204030204" pitchFamily="49" charset="0"/>
              </a:rPr>
              <a:t>         </a:t>
            </a:r>
            <a:r>
              <a:rPr lang="en-US" sz="1400" dirty="0">
                <a:solidFill>
                  <a:srgbClr val="429C9E"/>
                </a:solidFill>
                <a:latin typeface="Consolas" panose="020B0609020204030204" pitchFamily="49" charset="0"/>
              </a:rPr>
              <a:t>ON</a:t>
            </a:r>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Groups</a:t>
            </a:r>
            <a:r>
              <a:rPr lang="en-US" sz="1400" dirty="0" err="1">
                <a:solidFill>
                  <a:srgbClr val="808080"/>
                </a:solidFill>
                <a:latin typeface="Consolas" panose="020B0609020204030204" pitchFamily="49" charset="0"/>
              </a:rPr>
              <a:t>.</a:t>
            </a:r>
            <a:r>
              <a:rPr lang="en-US" sz="1400" dirty="0" err="1">
                <a:solidFill>
                  <a:srgbClr val="DCDCDC"/>
                </a:solidFill>
                <a:latin typeface="Consolas" panose="020B0609020204030204" pitchFamily="49" charset="0"/>
              </a:rPr>
              <a:t>GroupId</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Employee_Group</a:t>
            </a:r>
            <a:r>
              <a:rPr lang="en-US" sz="1400" dirty="0" err="1">
                <a:solidFill>
                  <a:srgbClr val="808080"/>
                </a:solidFill>
                <a:latin typeface="Consolas" panose="020B0609020204030204" pitchFamily="49" charset="0"/>
              </a:rPr>
              <a:t>.</a:t>
            </a:r>
            <a:r>
              <a:rPr lang="en-US" sz="1400" dirty="0" err="1">
                <a:solidFill>
                  <a:srgbClr val="DCDCDC"/>
                </a:solidFill>
                <a:latin typeface="Consolas" panose="020B0609020204030204" pitchFamily="49" charset="0"/>
              </a:rPr>
              <a:t>GroupId</a:t>
            </a:r>
            <a:endParaRPr lang="en-US" sz="1400" dirty="0">
              <a:solidFill>
                <a:srgbClr val="DCDCDC"/>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429C9E"/>
                </a:solidFill>
                <a:latin typeface="Consolas" panose="020B0609020204030204" pitchFamily="49" charset="0"/>
              </a:rPr>
              <a:t>WHERE</a:t>
            </a:r>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Groups</a:t>
            </a:r>
            <a:r>
              <a:rPr lang="en-US" sz="1400" dirty="0" err="1">
                <a:solidFill>
                  <a:srgbClr val="808080"/>
                </a:solidFill>
                <a:latin typeface="Consolas" panose="020B0609020204030204" pitchFamily="49" charset="0"/>
              </a:rPr>
              <a:t>.</a:t>
            </a:r>
            <a:r>
              <a:rPr lang="en-US" sz="1400" dirty="0" err="1">
                <a:solidFill>
                  <a:srgbClr val="DCDCDC"/>
                </a:solidFill>
                <a:latin typeface="Consolas" panose="020B0609020204030204" pitchFamily="49" charset="0"/>
              </a:rPr>
              <a:t>GroupName</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'Sales'</a:t>
            </a:r>
            <a:endParaRPr lang="en-US" sz="1400" dirty="0"/>
          </a:p>
        </p:txBody>
      </p:sp>
    </p:spTree>
    <p:extLst>
      <p:ext uri="{BB962C8B-B14F-4D97-AF65-F5344CB8AC3E}">
        <p14:creationId xmlns:p14="http://schemas.microsoft.com/office/powerpoint/2010/main" val="30702547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629C3-1BC2-4189-BBBB-D5BC01CC6B19}"/>
              </a:ext>
            </a:extLst>
          </p:cNvPr>
          <p:cNvSpPr txBox="1">
            <a:spLocks/>
          </p:cNvSpPr>
          <p:nvPr/>
        </p:nvSpPr>
        <p:spPr>
          <a:xfrm>
            <a:off x="0" y="85900"/>
            <a:ext cx="5574890" cy="681016"/>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pPr algn="ctr"/>
            <a:r>
              <a:rPr lang="en-US" dirty="0">
                <a:ln>
                  <a:solidFill>
                    <a:schemeClr val="bg1"/>
                  </a:solidFill>
                </a:ln>
                <a:solidFill>
                  <a:srgbClr val="FE6D31"/>
                </a:solidFill>
              </a:rPr>
              <a:t>Corporate Merger</a:t>
            </a:r>
          </a:p>
        </p:txBody>
      </p:sp>
      <p:sp>
        <p:nvSpPr>
          <p:cNvPr id="3" name="TextBox 2">
            <a:extLst>
              <a:ext uri="{FF2B5EF4-FFF2-40B4-BE49-F238E27FC236}">
                <a16:creationId xmlns:a16="http://schemas.microsoft.com/office/drawing/2014/main" id="{986FC624-AD73-431A-93CF-67773B969FD3}"/>
              </a:ext>
            </a:extLst>
          </p:cNvPr>
          <p:cNvSpPr txBox="1"/>
          <p:nvPr/>
        </p:nvSpPr>
        <p:spPr>
          <a:xfrm>
            <a:off x="0" y="766916"/>
            <a:ext cx="3991712" cy="369332"/>
          </a:xfrm>
          <a:prstGeom prst="rect">
            <a:avLst/>
          </a:prstGeom>
          <a:noFill/>
        </p:spPr>
        <p:txBody>
          <a:bodyPr wrap="square" rtlCol="0">
            <a:spAutoFit/>
          </a:bodyPr>
          <a:lstStyle/>
          <a:p>
            <a:r>
              <a:rPr lang="en-US" dirty="0"/>
              <a:t>Graph Databases vs Relational Databases</a:t>
            </a:r>
          </a:p>
        </p:txBody>
      </p:sp>
    </p:spTree>
    <p:extLst>
      <p:ext uri="{BB962C8B-B14F-4D97-AF65-F5344CB8AC3E}">
        <p14:creationId xmlns:p14="http://schemas.microsoft.com/office/powerpoint/2010/main" val="3375996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5B89D-71BD-48B2-A3D3-FD3ED16F6788}"/>
              </a:ext>
            </a:extLst>
          </p:cNvPr>
          <p:cNvSpPr>
            <a:spLocks noGrp="1"/>
          </p:cNvSpPr>
          <p:nvPr>
            <p:ph type="title"/>
          </p:nvPr>
        </p:nvSpPr>
        <p:spPr/>
        <p:txBody>
          <a:bodyPr/>
          <a:lstStyle/>
          <a:p>
            <a:r>
              <a:rPr lang="en-US" dirty="0"/>
              <a:t>What is a </a:t>
            </a:r>
            <a:r>
              <a:rPr lang="en-US" dirty="0">
                <a:solidFill>
                  <a:srgbClr val="FE6D31"/>
                </a:solidFill>
              </a:rPr>
              <a:t>Graph</a:t>
            </a:r>
          </a:p>
        </p:txBody>
      </p:sp>
      <p:sp>
        <p:nvSpPr>
          <p:cNvPr id="3" name="Content Placeholder 2">
            <a:extLst>
              <a:ext uri="{FF2B5EF4-FFF2-40B4-BE49-F238E27FC236}">
                <a16:creationId xmlns:a16="http://schemas.microsoft.com/office/drawing/2014/main" id="{D1BA3DA3-B147-4063-AB1E-13DD103FE5F9}"/>
              </a:ext>
            </a:extLst>
          </p:cNvPr>
          <p:cNvSpPr>
            <a:spLocks noGrp="1"/>
          </p:cNvSpPr>
          <p:nvPr>
            <p:ph idx="1"/>
          </p:nvPr>
        </p:nvSpPr>
        <p:spPr>
          <a:xfrm>
            <a:off x="838200" y="2227935"/>
            <a:ext cx="10515600" cy="2402130"/>
          </a:xfrm>
        </p:spPr>
        <p:txBody>
          <a:bodyPr>
            <a:normAutofit/>
          </a:bodyPr>
          <a:lstStyle/>
          <a:p>
            <a:pPr marL="0" indent="0" algn="ctr">
              <a:buNone/>
            </a:pPr>
            <a:r>
              <a:rPr lang="en-US" sz="5400" b="1" dirty="0"/>
              <a:t>Structure amounting to set of objects in which some pares of the objects are in some sense related</a:t>
            </a:r>
          </a:p>
        </p:txBody>
      </p:sp>
    </p:spTree>
    <p:extLst>
      <p:ext uri="{BB962C8B-B14F-4D97-AF65-F5344CB8AC3E}">
        <p14:creationId xmlns:p14="http://schemas.microsoft.com/office/powerpoint/2010/main" val="753003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Nested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4" name="Rectangle 3">
            <a:extLst>
              <a:ext uri="{FF2B5EF4-FFF2-40B4-BE49-F238E27FC236}">
                <a16:creationId xmlns:a16="http://schemas.microsoft.com/office/drawing/2014/main" id="{2D81A389-90BF-47B8-B48D-F45C5EBE8FBC}"/>
              </a:ext>
            </a:extLst>
          </p:cNvPr>
          <p:cNvSpPr/>
          <p:nvPr/>
        </p:nvSpPr>
        <p:spPr>
          <a:xfrm>
            <a:off x="333214" y="2136338"/>
            <a:ext cx="11325386" cy="954107"/>
          </a:xfrm>
          <a:prstGeom prst="rect">
            <a:avLst/>
          </a:prstGeom>
        </p:spPr>
        <p:txBody>
          <a:bodyPr wrap="square">
            <a:spAutoFit/>
          </a:bodyPr>
          <a:lstStyle/>
          <a:p>
            <a:r>
              <a:rPr lang="en-US" sz="2800" dirty="0">
                <a:solidFill>
                  <a:srgbClr val="57A64A"/>
                </a:solidFill>
                <a:latin typeface="Consolas" panose="020B0609020204030204" pitchFamily="49" charset="0"/>
              </a:rPr>
              <a:t>-- Create the new Product Group</a:t>
            </a:r>
          </a:p>
          <a:p>
            <a:r>
              <a:rPr lang="en-US" sz="2800" dirty="0">
                <a:solidFill>
                  <a:srgbClr val="429C9E"/>
                </a:solidFill>
                <a:latin typeface="Consolas" panose="020B0609020204030204" pitchFamily="49" charset="0"/>
              </a:rPr>
              <a:t>INSERT INTO </a:t>
            </a:r>
            <a:r>
              <a:rPr lang="en-US" sz="2800" dirty="0">
                <a:solidFill>
                  <a:srgbClr val="DCDCDC"/>
                </a:solidFill>
                <a:latin typeface="Consolas" panose="020B0609020204030204" pitchFamily="49" charset="0"/>
              </a:rPr>
              <a:t>Groups</a:t>
            </a:r>
            <a:r>
              <a:rPr lang="en-US" sz="2800" dirty="0">
                <a:solidFill>
                  <a:srgbClr val="0000FF"/>
                </a:solidFill>
                <a:latin typeface="Consolas" panose="020B0609020204030204" pitchFamily="49" charset="0"/>
              </a:rPr>
              <a:t> </a:t>
            </a:r>
            <a:r>
              <a:rPr lang="en-US" sz="2800" dirty="0">
                <a:solidFill>
                  <a:srgbClr val="808080"/>
                </a:solidFill>
                <a:latin typeface="Consolas" panose="020B0609020204030204" pitchFamily="49" charset="0"/>
              </a:rPr>
              <a:t>(</a:t>
            </a:r>
            <a:r>
              <a:rPr lang="en-US" sz="2800" dirty="0" err="1">
                <a:solidFill>
                  <a:srgbClr val="DCDCDC"/>
                </a:solidFill>
                <a:latin typeface="Consolas" panose="020B0609020204030204" pitchFamily="49" charset="0"/>
              </a:rPr>
              <a:t>GroupName</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a:solidFill>
                  <a:srgbClr val="429C9E"/>
                </a:solidFill>
                <a:latin typeface="Consolas" panose="020B0609020204030204" pitchFamily="49" charset="0"/>
              </a:rPr>
              <a:t>VALUES</a:t>
            </a:r>
            <a:r>
              <a:rPr lang="en-US" sz="2800" dirty="0">
                <a:solidFill>
                  <a:srgbClr val="0000FF"/>
                </a:solidFill>
                <a:latin typeface="Consolas" panose="020B0609020204030204" pitchFamily="49" charset="0"/>
              </a:rPr>
              <a:t> </a:t>
            </a:r>
            <a:r>
              <a:rPr lang="en-US" sz="2800" dirty="0">
                <a:solidFill>
                  <a:srgbClr val="808080"/>
                </a:solidFill>
                <a:latin typeface="Consolas" panose="020B0609020204030204" pitchFamily="49" charset="0"/>
              </a:rPr>
              <a:t>(</a:t>
            </a:r>
            <a:r>
              <a:rPr lang="en-US" sz="2800" dirty="0">
                <a:solidFill>
                  <a:srgbClr val="FF0000"/>
                </a:solidFill>
                <a:latin typeface="Consolas" panose="020B0609020204030204" pitchFamily="49" charset="0"/>
              </a:rPr>
              <a:t>'Product Group'</a:t>
            </a:r>
            <a:r>
              <a:rPr lang="en-US" sz="2800" dirty="0">
                <a:solidFill>
                  <a:srgbClr val="808080"/>
                </a:solidFill>
                <a:latin typeface="Consolas" panose="020B0609020204030204" pitchFamily="49" charset="0"/>
              </a:rPr>
              <a:t>)</a:t>
            </a:r>
            <a:endParaRPr lang="en-US" sz="28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6977799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Nested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4" name="Rectangle 3">
            <a:extLst>
              <a:ext uri="{FF2B5EF4-FFF2-40B4-BE49-F238E27FC236}">
                <a16:creationId xmlns:a16="http://schemas.microsoft.com/office/drawing/2014/main" id="{2D81A389-90BF-47B8-B48D-F45C5EBE8FBC}"/>
              </a:ext>
            </a:extLst>
          </p:cNvPr>
          <p:cNvSpPr/>
          <p:nvPr/>
        </p:nvSpPr>
        <p:spPr>
          <a:xfrm>
            <a:off x="333214" y="2136338"/>
            <a:ext cx="11325386" cy="3108543"/>
          </a:xfrm>
          <a:prstGeom prst="rect">
            <a:avLst/>
          </a:prstGeom>
        </p:spPr>
        <p:txBody>
          <a:bodyPr wrap="square">
            <a:spAutoFit/>
          </a:bodyPr>
          <a:lstStyle/>
          <a:p>
            <a:r>
              <a:rPr lang="en-US" sz="2800" dirty="0">
                <a:solidFill>
                  <a:srgbClr val="57A64A"/>
                </a:solidFill>
                <a:latin typeface="Consolas" panose="020B0609020204030204" pitchFamily="49" charset="0"/>
              </a:rPr>
              <a:t>-- Associate everyone to the new Product Group</a:t>
            </a:r>
          </a:p>
          <a:p>
            <a:r>
              <a:rPr lang="en-US" sz="2800" dirty="0">
                <a:solidFill>
                  <a:srgbClr val="429C9E"/>
                </a:solidFill>
                <a:latin typeface="Consolas" panose="020B0609020204030204" pitchFamily="49" charset="0"/>
              </a:rPr>
              <a:t>INSERT INTO</a:t>
            </a:r>
            <a:r>
              <a:rPr lang="en-US" sz="2800" dirty="0">
                <a:solidFill>
                  <a:srgbClr val="000000"/>
                </a:solidFill>
                <a:latin typeface="Consolas" panose="020B0609020204030204" pitchFamily="49" charset="0"/>
              </a:rPr>
              <a:t> </a:t>
            </a:r>
            <a:r>
              <a:rPr lang="en-US" sz="2800" dirty="0" err="1">
                <a:solidFill>
                  <a:srgbClr val="DCDCDC"/>
                </a:solidFill>
                <a:latin typeface="Consolas" panose="020B0609020204030204" pitchFamily="49" charset="0"/>
              </a:rPr>
              <a:t>Employee_Group</a:t>
            </a:r>
            <a:r>
              <a:rPr lang="en-US" sz="2800" dirty="0">
                <a:solidFill>
                  <a:srgbClr val="0000FF"/>
                </a:solidFill>
                <a:latin typeface="Consolas" panose="020B0609020204030204" pitchFamily="49" charset="0"/>
              </a:rPr>
              <a:t> </a:t>
            </a:r>
            <a:r>
              <a:rPr lang="en-US" sz="2800" dirty="0">
                <a:solidFill>
                  <a:srgbClr val="808080"/>
                </a:solidFill>
                <a:latin typeface="Consolas" panose="020B0609020204030204" pitchFamily="49" charset="0"/>
              </a:rPr>
              <a:t>(</a:t>
            </a:r>
            <a:r>
              <a:rPr lang="en-US" sz="2800" dirty="0" err="1">
                <a:solidFill>
                  <a:srgbClr val="DCDCDC"/>
                </a:solidFill>
                <a:latin typeface="Consolas" panose="020B0609020204030204" pitchFamily="49" charset="0"/>
              </a:rPr>
              <a:t>GroupId</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err="1">
                <a:solidFill>
                  <a:srgbClr val="DCDCDC"/>
                </a:solidFill>
                <a:latin typeface="Consolas" panose="020B0609020204030204" pitchFamily="49" charset="0"/>
              </a:rPr>
              <a:t>EmployeeId</a:t>
            </a:r>
            <a:r>
              <a:rPr lang="en-US" sz="2800" dirty="0">
                <a:solidFill>
                  <a:srgbClr val="808080"/>
                </a:solidFill>
                <a:latin typeface="Consolas" panose="020B0609020204030204" pitchFamily="49" charset="0"/>
              </a:rPr>
              <a:t>)</a:t>
            </a:r>
            <a:endParaRPr lang="en-US" sz="2800" dirty="0">
              <a:solidFill>
                <a:srgbClr val="000000"/>
              </a:solidFill>
              <a:latin typeface="Consolas" panose="020B0609020204030204" pitchFamily="49" charset="0"/>
            </a:endParaRPr>
          </a:p>
          <a:p>
            <a:r>
              <a:rPr lang="en-US" sz="2800" dirty="0">
                <a:solidFill>
                  <a:srgbClr val="429C9E"/>
                </a:solidFill>
                <a:latin typeface="Consolas" panose="020B0609020204030204" pitchFamily="49" charset="0"/>
              </a:rPr>
              <a:t>SELECT</a:t>
            </a:r>
            <a:r>
              <a:rPr lang="en-US" sz="2800" dirty="0">
                <a:solidFill>
                  <a:srgbClr val="000000"/>
                </a:solidFill>
                <a:latin typeface="Consolas" panose="020B0609020204030204" pitchFamily="49" charset="0"/>
              </a:rPr>
              <a:t> </a:t>
            </a:r>
            <a:r>
              <a:rPr lang="en-US" sz="2800" dirty="0" err="1">
                <a:solidFill>
                  <a:srgbClr val="DCDCDC"/>
                </a:solidFill>
                <a:latin typeface="Consolas" panose="020B0609020204030204" pitchFamily="49" charset="0"/>
              </a:rPr>
              <a:t>Groups</a:t>
            </a:r>
            <a:r>
              <a:rPr lang="en-US" sz="2800" dirty="0" err="1">
                <a:solidFill>
                  <a:srgbClr val="808080"/>
                </a:solidFill>
                <a:latin typeface="Consolas" panose="020B0609020204030204" pitchFamily="49" charset="0"/>
              </a:rPr>
              <a:t>.</a:t>
            </a:r>
            <a:r>
              <a:rPr lang="en-US" sz="2800" dirty="0" err="1">
                <a:solidFill>
                  <a:srgbClr val="DCDCDC"/>
                </a:solidFill>
                <a:latin typeface="Consolas" panose="020B0609020204030204" pitchFamily="49" charset="0"/>
              </a:rPr>
              <a:t>GroupId</a:t>
            </a:r>
            <a:r>
              <a:rPr lang="en-US" sz="2800" dirty="0">
                <a:solidFill>
                  <a:srgbClr val="808080"/>
                </a:solidFill>
                <a:latin typeface="Consolas" panose="020B0609020204030204" pitchFamily="49" charset="0"/>
              </a:rPr>
              <a:t>,</a:t>
            </a:r>
            <a:endParaRPr lang="en-US" sz="2800" dirty="0">
              <a:solidFill>
                <a:srgbClr val="000000"/>
              </a:solidFill>
              <a:latin typeface="Consolas" panose="020B0609020204030204" pitchFamily="49" charset="0"/>
            </a:endParaRPr>
          </a:p>
          <a:p>
            <a:r>
              <a:rPr lang="en-US" sz="2800" dirty="0">
                <a:solidFill>
                  <a:srgbClr val="000000"/>
                </a:solidFill>
                <a:latin typeface="Consolas" panose="020B0609020204030204" pitchFamily="49" charset="0"/>
              </a:rPr>
              <a:t>       </a:t>
            </a:r>
            <a:r>
              <a:rPr lang="en-US" sz="2800" dirty="0" err="1">
                <a:solidFill>
                  <a:srgbClr val="DCDCDC"/>
                </a:solidFill>
                <a:latin typeface="Consolas" panose="020B0609020204030204" pitchFamily="49" charset="0"/>
              </a:rPr>
              <a:t>Employees</a:t>
            </a:r>
            <a:r>
              <a:rPr lang="en-US" sz="2800" dirty="0" err="1">
                <a:solidFill>
                  <a:srgbClr val="808080"/>
                </a:solidFill>
                <a:latin typeface="Consolas" panose="020B0609020204030204" pitchFamily="49" charset="0"/>
              </a:rPr>
              <a:t>.</a:t>
            </a:r>
            <a:r>
              <a:rPr lang="en-US" sz="2800" dirty="0" err="1">
                <a:solidFill>
                  <a:srgbClr val="DCDCDC"/>
                </a:solidFill>
                <a:latin typeface="Consolas" panose="020B0609020204030204" pitchFamily="49" charset="0"/>
              </a:rPr>
              <a:t>EmployeeId</a:t>
            </a:r>
            <a:endParaRPr lang="en-US" sz="2800" dirty="0">
              <a:solidFill>
                <a:srgbClr val="DCDCDC"/>
              </a:solidFill>
              <a:latin typeface="Consolas" panose="020B0609020204030204" pitchFamily="49" charset="0"/>
            </a:endParaRPr>
          </a:p>
          <a:p>
            <a:r>
              <a:rPr lang="en-US" sz="2800" dirty="0">
                <a:solidFill>
                  <a:srgbClr val="000000"/>
                </a:solidFill>
                <a:latin typeface="Consolas" panose="020B0609020204030204" pitchFamily="49" charset="0"/>
              </a:rPr>
              <a:t>  </a:t>
            </a:r>
            <a:r>
              <a:rPr lang="en-US" sz="2800" dirty="0">
                <a:solidFill>
                  <a:srgbClr val="429C9E"/>
                </a:solidFill>
                <a:latin typeface="Consolas" panose="020B0609020204030204" pitchFamily="49" charset="0"/>
              </a:rPr>
              <a:t>FROM</a:t>
            </a:r>
            <a:r>
              <a:rPr lang="en-US" sz="2800" dirty="0">
                <a:solidFill>
                  <a:srgbClr val="000000"/>
                </a:solidFill>
                <a:latin typeface="Consolas" panose="020B0609020204030204" pitchFamily="49" charset="0"/>
              </a:rPr>
              <a:t> </a:t>
            </a:r>
            <a:r>
              <a:rPr lang="en-US" sz="2800" dirty="0">
                <a:solidFill>
                  <a:srgbClr val="DCDCDC"/>
                </a:solidFill>
                <a:latin typeface="Consolas" panose="020B0609020204030204" pitchFamily="49" charset="0"/>
              </a:rPr>
              <a:t>Groups</a:t>
            </a:r>
            <a:r>
              <a:rPr lang="en-US" sz="2800" dirty="0">
                <a:solidFill>
                  <a:srgbClr val="808080"/>
                </a:solidFill>
                <a:latin typeface="Consolas" panose="020B0609020204030204" pitchFamily="49" charset="0"/>
              </a:rPr>
              <a:t>,</a:t>
            </a:r>
            <a:endParaRPr lang="en-US" sz="2800" dirty="0">
              <a:solidFill>
                <a:srgbClr val="000000"/>
              </a:solidFill>
              <a:latin typeface="Consolas" panose="020B0609020204030204" pitchFamily="49" charset="0"/>
            </a:endParaRPr>
          </a:p>
          <a:p>
            <a:r>
              <a:rPr lang="en-US" sz="2800" dirty="0">
                <a:solidFill>
                  <a:srgbClr val="000000"/>
                </a:solidFill>
                <a:latin typeface="Consolas" panose="020B0609020204030204" pitchFamily="49" charset="0"/>
              </a:rPr>
              <a:t>       </a:t>
            </a:r>
            <a:r>
              <a:rPr lang="en-US" sz="2800" dirty="0">
                <a:solidFill>
                  <a:srgbClr val="DCDCDC"/>
                </a:solidFill>
                <a:latin typeface="Consolas" panose="020B0609020204030204" pitchFamily="49" charset="0"/>
              </a:rPr>
              <a:t>Employees</a:t>
            </a:r>
          </a:p>
          <a:p>
            <a:r>
              <a:rPr lang="en-US" sz="2800" dirty="0">
                <a:solidFill>
                  <a:srgbClr val="000000"/>
                </a:solidFill>
                <a:latin typeface="Consolas" panose="020B0609020204030204" pitchFamily="49" charset="0"/>
              </a:rPr>
              <a:t> </a:t>
            </a:r>
            <a:r>
              <a:rPr lang="en-US" sz="2800" dirty="0">
                <a:solidFill>
                  <a:srgbClr val="429C9E"/>
                </a:solidFill>
                <a:latin typeface="Consolas" panose="020B0609020204030204" pitchFamily="49" charset="0"/>
              </a:rPr>
              <a:t>WHERE</a:t>
            </a:r>
            <a:r>
              <a:rPr lang="en-US" sz="2800" dirty="0">
                <a:solidFill>
                  <a:srgbClr val="000000"/>
                </a:solidFill>
                <a:latin typeface="Consolas" panose="020B0609020204030204" pitchFamily="49" charset="0"/>
              </a:rPr>
              <a:t> </a:t>
            </a:r>
            <a:r>
              <a:rPr lang="en-US" sz="2800" dirty="0" err="1">
                <a:solidFill>
                  <a:srgbClr val="DCDCDC"/>
                </a:solidFill>
                <a:latin typeface="Consolas" panose="020B0609020204030204" pitchFamily="49" charset="0"/>
              </a:rPr>
              <a:t>Groups</a:t>
            </a:r>
            <a:r>
              <a:rPr lang="en-US" sz="2800" dirty="0" err="1">
                <a:solidFill>
                  <a:srgbClr val="808080"/>
                </a:solidFill>
                <a:latin typeface="Consolas" panose="020B0609020204030204" pitchFamily="49" charset="0"/>
              </a:rPr>
              <a:t>.</a:t>
            </a:r>
            <a:r>
              <a:rPr lang="en-US" sz="2800" dirty="0" err="1">
                <a:solidFill>
                  <a:srgbClr val="DCDCDC"/>
                </a:solidFill>
                <a:latin typeface="Consolas" panose="020B0609020204030204" pitchFamily="49" charset="0"/>
              </a:rPr>
              <a:t>GroupName</a:t>
            </a:r>
            <a:r>
              <a:rPr lang="en-US" sz="2800" dirty="0">
                <a:solidFill>
                  <a:srgbClr val="000000"/>
                </a:solidFill>
                <a:latin typeface="Consolas" panose="020B0609020204030204" pitchFamily="49" charset="0"/>
              </a:rPr>
              <a:t> </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a:solidFill>
                  <a:srgbClr val="FF0000"/>
                </a:solidFill>
                <a:latin typeface="Consolas" panose="020B0609020204030204" pitchFamily="49" charset="0"/>
              </a:rPr>
              <a:t>'Product Group</a:t>
            </a:r>
            <a:endParaRPr lang="en-US" sz="28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172275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Nested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4" name="Rectangle 3">
            <a:extLst>
              <a:ext uri="{FF2B5EF4-FFF2-40B4-BE49-F238E27FC236}">
                <a16:creationId xmlns:a16="http://schemas.microsoft.com/office/drawing/2014/main" id="{2D81A389-90BF-47B8-B48D-F45C5EBE8FBC}"/>
              </a:ext>
            </a:extLst>
          </p:cNvPr>
          <p:cNvSpPr/>
          <p:nvPr/>
        </p:nvSpPr>
        <p:spPr>
          <a:xfrm>
            <a:off x="333214" y="2136338"/>
            <a:ext cx="11325386" cy="2308324"/>
          </a:xfrm>
          <a:prstGeom prst="rect">
            <a:avLst/>
          </a:prstGeom>
        </p:spPr>
        <p:txBody>
          <a:bodyPr wrap="square">
            <a:spAutoFit/>
          </a:bodyPr>
          <a:lstStyle/>
          <a:p>
            <a:r>
              <a:rPr lang="en-US" sz="1600" dirty="0">
                <a:solidFill>
                  <a:srgbClr val="57A64A"/>
                </a:solidFill>
                <a:latin typeface="Consolas" panose="020B0609020204030204" pitchFamily="49" charset="0"/>
              </a:rPr>
              <a:t>-- Create the Group/Group union table</a:t>
            </a:r>
          </a:p>
          <a:p>
            <a:r>
              <a:rPr lang="en-US" sz="1600" dirty="0">
                <a:solidFill>
                  <a:srgbClr val="429C9E"/>
                </a:solidFill>
                <a:latin typeface="Consolas" panose="020B0609020204030204" pitchFamily="49" charset="0"/>
              </a:rPr>
              <a:t>CREATE TABLE</a:t>
            </a:r>
            <a:r>
              <a:rPr lang="en-US" sz="1600" dirty="0">
                <a:solidFill>
                  <a:srgbClr val="000000"/>
                </a:solidFill>
                <a:latin typeface="Consolas" panose="020B0609020204030204" pitchFamily="49" charset="0"/>
              </a:rPr>
              <a:t> </a:t>
            </a:r>
            <a:r>
              <a:rPr lang="en-US" sz="1600" dirty="0" err="1">
                <a:solidFill>
                  <a:srgbClr val="DCDCDC"/>
                </a:solidFill>
                <a:latin typeface="Consolas" panose="020B0609020204030204" pitchFamily="49" charset="0"/>
              </a:rPr>
              <a:t>Group_Group</a:t>
            </a:r>
            <a:endParaRPr lang="en-US" sz="1600" dirty="0">
              <a:solidFill>
                <a:srgbClr val="DCDCDC"/>
              </a:solidFill>
              <a:latin typeface="Consolas" panose="020B0609020204030204" pitchFamily="49" charset="0"/>
            </a:endParaRPr>
          </a:p>
          <a:p>
            <a:r>
              <a:rPr lang="en-US" sz="1600" dirty="0">
                <a:solidFill>
                  <a:srgbClr val="808080"/>
                </a:solidFill>
                <a:latin typeface="Consolas" panose="020B0609020204030204" pitchFamily="49" charset="0"/>
              </a:rPr>
              <a:t>(</a:t>
            </a:r>
          </a:p>
          <a:p>
            <a:r>
              <a:rPr lang="en-US" sz="1600" dirty="0">
                <a:solidFill>
                  <a:srgbClr val="DCDCDC"/>
                </a:solidFill>
                <a:latin typeface="Consolas" panose="020B0609020204030204" pitchFamily="49" charset="0"/>
              </a:rPr>
              <a:t>  </a:t>
            </a:r>
            <a:r>
              <a:rPr lang="en-US" sz="1600" dirty="0" err="1">
                <a:solidFill>
                  <a:srgbClr val="DCDCDC"/>
                </a:solidFill>
                <a:latin typeface="Consolas" panose="020B0609020204030204" pitchFamily="49" charset="0"/>
              </a:rPr>
              <a:t>ParentGroupId</a:t>
            </a:r>
            <a:r>
              <a:rPr lang="en-US" sz="1600" dirty="0">
                <a:solidFill>
                  <a:srgbClr val="DCDCDC"/>
                </a:solidFill>
                <a:latin typeface="Consolas" panose="020B0609020204030204" pitchFamily="49" charset="0"/>
              </a:rPr>
              <a:t> </a:t>
            </a:r>
            <a:r>
              <a:rPr lang="en-US" sz="1600" dirty="0">
                <a:solidFill>
                  <a:srgbClr val="429C9E"/>
                </a:solidFill>
                <a:latin typeface="Consolas" panose="020B0609020204030204" pitchFamily="49" charset="0"/>
              </a:rPr>
              <a:t>INT</a:t>
            </a:r>
            <a:r>
              <a:rPr lang="en-US" sz="1600" dirty="0">
                <a:solidFill>
                  <a:srgbClr val="808080"/>
                </a:solidFill>
                <a:latin typeface="Consolas" panose="020B0609020204030204" pitchFamily="49" charset="0"/>
              </a:rPr>
              <a:t>,</a:t>
            </a:r>
          </a:p>
          <a:p>
            <a:r>
              <a:rPr lang="en-US" sz="1600" dirty="0">
                <a:solidFill>
                  <a:srgbClr val="DCDCDC"/>
                </a:solidFill>
                <a:latin typeface="Consolas" panose="020B0609020204030204" pitchFamily="49" charset="0"/>
              </a:rPr>
              <a:t>  </a:t>
            </a:r>
            <a:r>
              <a:rPr lang="en-US" sz="1600" dirty="0" err="1">
                <a:solidFill>
                  <a:srgbClr val="DCDCDC"/>
                </a:solidFill>
                <a:latin typeface="Consolas" panose="020B0609020204030204" pitchFamily="49" charset="0"/>
              </a:rPr>
              <a:t>ChildGroupId</a:t>
            </a:r>
            <a:r>
              <a:rPr lang="en-US" sz="1600" dirty="0">
                <a:solidFill>
                  <a:srgbClr val="DCDCDC"/>
                </a:solidFill>
                <a:latin typeface="Consolas" panose="020B0609020204030204" pitchFamily="49" charset="0"/>
              </a:rPr>
              <a:t>  </a:t>
            </a:r>
            <a:r>
              <a:rPr lang="en-US" sz="1600" dirty="0">
                <a:solidFill>
                  <a:srgbClr val="429C9E"/>
                </a:solidFill>
                <a:latin typeface="Consolas" panose="020B0609020204030204" pitchFamily="49" charset="0"/>
              </a:rPr>
              <a:t>INT</a:t>
            </a:r>
            <a:r>
              <a:rPr lang="en-US" sz="1600" dirty="0">
                <a:solidFill>
                  <a:srgbClr val="808080"/>
                </a:solidFill>
                <a:latin typeface="Consolas" panose="020B0609020204030204" pitchFamily="49" charset="0"/>
              </a:rPr>
              <a:t>,</a:t>
            </a:r>
          </a:p>
          <a:p>
            <a:r>
              <a:rPr lang="en-US" sz="1600" dirty="0">
                <a:solidFill>
                  <a:srgbClr val="429C9E"/>
                </a:solidFill>
                <a:latin typeface="Consolas" panose="020B0609020204030204" pitchFamily="49" charset="0"/>
              </a:rPr>
              <a:t>  CONSTRAINT</a:t>
            </a:r>
            <a:r>
              <a:rPr lang="en-US" sz="1600" dirty="0">
                <a:solidFill>
                  <a:srgbClr val="000000"/>
                </a:solidFill>
                <a:latin typeface="Consolas" panose="020B0609020204030204" pitchFamily="49" charset="0"/>
              </a:rPr>
              <a:t> </a:t>
            </a:r>
            <a:r>
              <a:rPr lang="en-US" sz="1600" dirty="0" err="1">
                <a:solidFill>
                  <a:srgbClr val="DCDCDC"/>
                </a:solidFill>
                <a:latin typeface="Consolas" panose="020B0609020204030204" pitchFamily="49" charset="0"/>
              </a:rPr>
              <a:t>pkcGroup_Group</a:t>
            </a:r>
            <a:r>
              <a:rPr lang="en-US" sz="1600" dirty="0">
                <a:solidFill>
                  <a:srgbClr val="DCDCDC"/>
                </a:solidFill>
                <a:latin typeface="Consolas" panose="020B0609020204030204" pitchFamily="49" charset="0"/>
              </a:rPr>
              <a:t> </a:t>
            </a:r>
            <a:r>
              <a:rPr lang="en-US" sz="1600" dirty="0">
                <a:solidFill>
                  <a:srgbClr val="429C9E"/>
                </a:solidFill>
                <a:latin typeface="Consolas" panose="020B0609020204030204" pitchFamily="49" charset="0"/>
              </a:rPr>
              <a:t>PRIMARY KEY CLUSTERED </a:t>
            </a:r>
            <a:r>
              <a:rPr lang="en-US" sz="1600" dirty="0">
                <a:solidFill>
                  <a:srgbClr val="808080"/>
                </a:solidFill>
                <a:latin typeface="Consolas" panose="020B0609020204030204" pitchFamily="49" charset="0"/>
              </a:rPr>
              <a:t>(</a:t>
            </a:r>
            <a:r>
              <a:rPr lang="en-US" sz="1600" dirty="0" err="1">
                <a:solidFill>
                  <a:srgbClr val="DCDCDC"/>
                </a:solidFill>
                <a:latin typeface="Consolas" panose="020B0609020204030204" pitchFamily="49" charset="0"/>
              </a:rPr>
              <a:t>ParentGroupId</a:t>
            </a:r>
            <a:r>
              <a:rPr lang="en-US" sz="1600" dirty="0">
                <a:solidFill>
                  <a:srgbClr val="DCDCDC"/>
                </a:solidFill>
                <a:latin typeface="Consolas" panose="020B0609020204030204" pitchFamily="49" charset="0"/>
              </a:rPr>
              <a:t>, </a:t>
            </a:r>
            <a:r>
              <a:rPr lang="en-US" sz="1600" dirty="0" err="1">
                <a:solidFill>
                  <a:srgbClr val="DCDCDC"/>
                </a:solidFill>
                <a:latin typeface="Consolas" panose="020B0609020204030204" pitchFamily="49" charset="0"/>
              </a:rPr>
              <a:t>ParentGroupId</a:t>
            </a:r>
            <a:r>
              <a:rPr lang="en-US" sz="1600" dirty="0">
                <a:solidFill>
                  <a:srgbClr val="808080"/>
                </a:solidFill>
                <a:latin typeface="Consolas" panose="020B0609020204030204" pitchFamily="49" charset="0"/>
              </a:rPr>
              <a:t>),</a:t>
            </a:r>
          </a:p>
          <a:p>
            <a:r>
              <a:rPr lang="en-US" sz="1600" dirty="0">
                <a:solidFill>
                  <a:srgbClr val="429C9E"/>
                </a:solidFill>
                <a:latin typeface="Consolas" panose="020B0609020204030204" pitchFamily="49" charset="0"/>
              </a:rPr>
              <a:t>  CONSTRAINT</a:t>
            </a:r>
            <a:r>
              <a:rPr lang="en-US" sz="1600" dirty="0">
                <a:solidFill>
                  <a:srgbClr val="000000"/>
                </a:solidFill>
                <a:latin typeface="Consolas" panose="020B0609020204030204" pitchFamily="49" charset="0"/>
              </a:rPr>
              <a:t> </a:t>
            </a:r>
            <a:r>
              <a:rPr lang="en-US" sz="1600" dirty="0" err="1">
                <a:solidFill>
                  <a:srgbClr val="DCDCDC"/>
                </a:solidFill>
                <a:latin typeface="Consolas" panose="020B0609020204030204" pitchFamily="49" charset="0"/>
              </a:rPr>
              <a:t>fkGroupGroup_Groups_Parent</a:t>
            </a:r>
            <a:r>
              <a:rPr lang="en-US" sz="1600" dirty="0">
                <a:solidFill>
                  <a:srgbClr val="DCDCDC"/>
                </a:solidFill>
                <a:latin typeface="Consolas" panose="020B0609020204030204" pitchFamily="49" charset="0"/>
              </a:rPr>
              <a:t> </a:t>
            </a:r>
            <a:r>
              <a:rPr lang="en-US" sz="1600" dirty="0">
                <a:solidFill>
                  <a:srgbClr val="429C9E"/>
                </a:solidFill>
                <a:latin typeface="Consolas" panose="020B0609020204030204" pitchFamily="49" charset="0"/>
              </a:rPr>
              <a:t>FOREIGN KEY </a:t>
            </a:r>
            <a:r>
              <a:rPr lang="en-US" sz="1600" dirty="0">
                <a:solidFill>
                  <a:srgbClr val="808080"/>
                </a:solidFill>
                <a:latin typeface="Consolas" panose="020B0609020204030204" pitchFamily="49" charset="0"/>
              </a:rPr>
              <a:t>(</a:t>
            </a:r>
            <a:r>
              <a:rPr lang="en-US" sz="1600" dirty="0" err="1">
                <a:solidFill>
                  <a:srgbClr val="DCDCDC"/>
                </a:solidFill>
                <a:latin typeface="Consolas" panose="020B0609020204030204" pitchFamily="49" charset="0"/>
              </a:rPr>
              <a:t>ParentGroupId</a:t>
            </a:r>
            <a:r>
              <a:rPr lang="en-US" sz="1600" dirty="0">
                <a:solidFill>
                  <a:srgbClr val="808080"/>
                </a:solidFill>
                <a:latin typeface="Consolas" panose="020B0609020204030204" pitchFamily="49" charset="0"/>
              </a:rPr>
              <a:t>) </a:t>
            </a:r>
            <a:r>
              <a:rPr lang="en-US" sz="1600" dirty="0">
                <a:solidFill>
                  <a:srgbClr val="429C9E"/>
                </a:solidFill>
                <a:latin typeface="Consolas" panose="020B0609020204030204" pitchFamily="49" charset="0"/>
              </a:rPr>
              <a:t>REFERNCES </a:t>
            </a:r>
            <a:r>
              <a:rPr lang="en-US" sz="1600" dirty="0">
                <a:solidFill>
                  <a:srgbClr val="DCDCDC"/>
                </a:solidFill>
                <a:latin typeface="Consolas" panose="020B0609020204030204" pitchFamily="49" charset="0"/>
              </a:rPr>
              <a:t>Groups</a:t>
            </a:r>
            <a:r>
              <a:rPr lang="en-US" sz="1600" dirty="0">
                <a:solidFill>
                  <a:srgbClr val="808080"/>
                </a:solidFill>
                <a:latin typeface="Consolas" panose="020B0609020204030204" pitchFamily="49" charset="0"/>
              </a:rPr>
              <a:t>(</a:t>
            </a:r>
            <a:r>
              <a:rPr lang="en-US" sz="1600" dirty="0" err="1">
                <a:solidFill>
                  <a:srgbClr val="DCDCDC"/>
                </a:solidFill>
                <a:latin typeface="Consolas" panose="020B0609020204030204" pitchFamily="49" charset="0"/>
              </a:rPr>
              <a:t>GroupId</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r>
              <a:rPr lang="en-US" sz="1600" dirty="0">
                <a:solidFill>
                  <a:srgbClr val="429C9E"/>
                </a:solidFill>
                <a:latin typeface="Consolas" panose="020B0609020204030204" pitchFamily="49" charset="0"/>
              </a:rPr>
              <a:t>  CONSTRAINT</a:t>
            </a:r>
            <a:r>
              <a:rPr lang="en-US" sz="1600" dirty="0">
                <a:solidFill>
                  <a:srgbClr val="000000"/>
                </a:solidFill>
                <a:latin typeface="Consolas" panose="020B0609020204030204" pitchFamily="49" charset="0"/>
              </a:rPr>
              <a:t> </a:t>
            </a:r>
            <a:r>
              <a:rPr lang="en-US" sz="1600" dirty="0" err="1">
                <a:solidFill>
                  <a:srgbClr val="DCDCDC"/>
                </a:solidFill>
                <a:latin typeface="Consolas" panose="020B0609020204030204" pitchFamily="49" charset="0"/>
              </a:rPr>
              <a:t>fkGroupGroup_Groups_Child</a:t>
            </a:r>
            <a:r>
              <a:rPr lang="en-US" sz="1600" dirty="0">
                <a:solidFill>
                  <a:srgbClr val="DCDCDC"/>
                </a:solidFill>
                <a:latin typeface="Consolas" panose="020B0609020204030204" pitchFamily="49" charset="0"/>
              </a:rPr>
              <a:t>  </a:t>
            </a:r>
            <a:r>
              <a:rPr lang="en-US" sz="1600" dirty="0">
                <a:solidFill>
                  <a:srgbClr val="429C9E"/>
                </a:solidFill>
                <a:latin typeface="Consolas" panose="020B0609020204030204" pitchFamily="49" charset="0"/>
              </a:rPr>
              <a:t>FOREIGN KEY </a:t>
            </a:r>
            <a:r>
              <a:rPr lang="en-US" sz="1600" dirty="0">
                <a:solidFill>
                  <a:srgbClr val="808080"/>
                </a:solidFill>
                <a:latin typeface="Consolas" panose="020B0609020204030204" pitchFamily="49" charset="0"/>
              </a:rPr>
              <a:t>(</a:t>
            </a:r>
            <a:r>
              <a:rPr lang="en-US" sz="1600" dirty="0" err="1">
                <a:solidFill>
                  <a:srgbClr val="DCDCDC"/>
                </a:solidFill>
                <a:latin typeface="Consolas" panose="020B0609020204030204" pitchFamily="49" charset="0"/>
              </a:rPr>
              <a:t>ChildGroupId</a:t>
            </a:r>
            <a:r>
              <a:rPr lang="en-US" sz="1600" dirty="0">
                <a:solidFill>
                  <a:srgbClr val="808080"/>
                </a:solidFill>
                <a:latin typeface="Consolas" panose="020B0609020204030204" pitchFamily="49" charset="0"/>
              </a:rPr>
              <a:t>)  </a:t>
            </a:r>
            <a:r>
              <a:rPr lang="en-US" sz="1600" dirty="0">
                <a:solidFill>
                  <a:srgbClr val="429C9E"/>
                </a:solidFill>
                <a:latin typeface="Consolas" panose="020B0609020204030204" pitchFamily="49" charset="0"/>
              </a:rPr>
              <a:t>REFERNCES </a:t>
            </a:r>
            <a:r>
              <a:rPr lang="en-US" sz="1600" dirty="0">
                <a:solidFill>
                  <a:srgbClr val="DCDCDC"/>
                </a:solidFill>
                <a:latin typeface="Consolas" panose="020B0609020204030204" pitchFamily="49" charset="0"/>
              </a:rPr>
              <a:t>Groups</a:t>
            </a:r>
            <a:r>
              <a:rPr lang="en-US" sz="1600" dirty="0">
                <a:solidFill>
                  <a:srgbClr val="808080"/>
                </a:solidFill>
                <a:latin typeface="Consolas" panose="020B0609020204030204" pitchFamily="49" charset="0"/>
              </a:rPr>
              <a:t>(</a:t>
            </a:r>
            <a:r>
              <a:rPr lang="en-US" sz="1600" dirty="0" err="1">
                <a:solidFill>
                  <a:srgbClr val="DCDCDC"/>
                </a:solidFill>
                <a:latin typeface="Consolas" panose="020B0609020204030204" pitchFamily="49" charset="0"/>
              </a:rPr>
              <a:t>GroupId</a:t>
            </a:r>
            <a:r>
              <a:rPr lang="en-US" sz="1600" dirty="0">
                <a:solidFill>
                  <a:srgbClr val="808080"/>
                </a:solidFill>
                <a:latin typeface="Consolas" panose="020B0609020204030204" pitchFamily="49" charset="0"/>
              </a:rPr>
              <a:t>)</a:t>
            </a:r>
            <a:endParaRPr lang="en-US" sz="1600" dirty="0">
              <a:solidFill>
                <a:srgbClr val="DCDCDC"/>
              </a:solidFill>
              <a:latin typeface="Consolas" panose="020B0609020204030204" pitchFamily="49" charset="0"/>
            </a:endParaRPr>
          </a:p>
          <a:p>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6379570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Nested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4" name="Rectangle 3">
            <a:extLst>
              <a:ext uri="{FF2B5EF4-FFF2-40B4-BE49-F238E27FC236}">
                <a16:creationId xmlns:a16="http://schemas.microsoft.com/office/drawing/2014/main" id="{2D81A389-90BF-47B8-B48D-F45C5EBE8FBC}"/>
              </a:ext>
            </a:extLst>
          </p:cNvPr>
          <p:cNvSpPr/>
          <p:nvPr/>
        </p:nvSpPr>
        <p:spPr>
          <a:xfrm>
            <a:off x="333214" y="2136338"/>
            <a:ext cx="11325386" cy="2123658"/>
          </a:xfrm>
          <a:prstGeom prst="rect">
            <a:avLst/>
          </a:prstGeom>
        </p:spPr>
        <p:txBody>
          <a:bodyPr wrap="square">
            <a:spAutoFit/>
          </a:bodyPr>
          <a:lstStyle/>
          <a:p>
            <a:r>
              <a:rPr lang="en-US" sz="2200" dirty="0">
                <a:solidFill>
                  <a:srgbClr val="57A64A"/>
                </a:solidFill>
                <a:latin typeface="Consolas" panose="020B0609020204030204" pitchFamily="49" charset="0"/>
              </a:rPr>
              <a:t>-- Relate the child groups to the parent group</a:t>
            </a:r>
          </a:p>
          <a:p>
            <a:r>
              <a:rPr lang="en-US" sz="2200" dirty="0">
                <a:solidFill>
                  <a:srgbClr val="429C9E"/>
                </a:solidFill>
                <a:latin typeface="Consolas" panose="020B0609020204030204" pitchFamily="49" charset="0"/>
              </a:rPr>
              <a:t>INSERT INTO</a:t>
            </a:r>
            <a:r>
              <a:rPr lang="en-US" sz="2200" dirty="0">
                <a:solidFill>
                  <a:srgbClr val="000000"/>
                </a:solidFill>
                <a:latin typeface="Consolas" panose="020B0609020204030204" pitchFamily="49" charset="0"/>
              </a:rPr>
              <a:t> </a:t>
            </a:r>
            <a:r>
              <a:rPr lang="en-US" sz="2200" dirty="0" err="1">
                <a:solidFill>
                  <a:srgbClr val="DCDCDC"/>
                </a:solidFill>
                <a:latin typeface="Consolas" panose="020B0609020204030204" pitchFamily="49" charset="0"/>
              </a:rPr>
              <a:t>Group_Group</a:t>
            </a:r>
            <a:r>
              <a:rPr lang="en-US" sz="2200" dirty="0">
                <a:solidFill>
                  <a:srgbClr val="DCDCDC"/>
                </a:solidFill>
                <a:latin typeface="Consolas" panose="020B0609020204030204" pitchFamily="49" charset="0"/>
              </a:rPr>
              <a:t> </a:t>
            </a:r>
            <a:r>
              <a:rPr lang="en-US" sz="2200" dirty="0">
                <a:solidFill>
                  <a:srgbClr val="808080"/>
                </a:solidFill>
                <a:latin typeface="Consolas" panose="020B0609020204030204" pitchFamily="49" charset="0"/>
              </a:rPr>
              <a:t>(</a:t>
            </a:r>
            <a:r>
              <a:rPr lang="en-US" sz="2200" dirty="0" err="1">
                <a:solidFill>
                  <a:srgbClr val="DCDCDC"/>
                </a:solidFill>
                <a:latin typeface="Consolas" panose="020B0609020204030204" pitchFamily="49" charset="0"/>
              </a:rPr>
              <a:t>ParentGroupId</a:t>
            </a:r>
            <a:r>
              <a:rPr lang="en-US" sz="2200" dirty="0">
                <a:solidFill>
                  <a:srgbClr val="808080"/>
                </a:solidFill>
                <a:latin typeface="Consolas" panose="020B0609020204030204" pitchFamily="49" charset="0"/>
              </a:rPr>
              <a:t>, </a:t>
            </a:r>
            <a:r>
              <a:rPr lang="en-US" sz="2200" dirty="0" err="1">
                <a:solidFill>
                  <a:srgbClr val="DCDCDC"/>
                </a:solidFill>
                <a:latin typeface="Consolas" panose="020B0609020204030204" pitchFamily="49" charset="0"/>
              </a:rPr>
              <a:t>ChildGroupId</a:t>
            </a:r>
            <a:r>
              <a:rPr lang="en-US" sz="2200" dirty="0">
                <a:solidFill>
                  <a:srgbClr val="808080"/>
                </a:solidFill>
                <a:latin typeface="Consolas" panose="020B0609020204030204" pitchFamily="49" charset="0"/>
              </a:rPr>
              <a:t>)</a:t>
            </a:r>
          </a:p>
          <a:p>
            <a:r>
              <a:rPr lang="en-US" sz="2200" dirty="0">
                <a:solidFill>
                  <a:srgbClr val="429C9E"/>
                </a:solidFill>
                <a:latin typeface="Consolas" panose="020B0609020204030204" pitchFamily="49" charset="0"/>
              </a:rPr>
              <a:t>SELECT </a:t>
            </a:r>
            <a:r>
              <a:rPr lang="en-US" sz="2200" dirty="0">
                <a:solidFill>
                  <a:srgbClr val="808080"/>
                </a:solidFill>
                <a:latin typeface="Consolas" panose="020B0609020204030204" pitchFamily="49" charset="0"/>
              </a:rPr>
              <a:t>(</a:t>
            </a:r>
            <a:r>
              <a:rPr lang="en-US" sz="2200" dirty="0">
                <a:solidFill>
                  <a:srgbClr val="429C9E"/>
                </a:solidFill>
                <a:latin typeface="Consolas" panose="020B0609020204030204" pitchFamily="49" charset="0"/>
              </a:rPr>
              <a:t>SELECT </a:t>
            </a:r>
            <a:r>
              <a:rPr lang="en-US" sz="2200" dirty="0" err="1">
                <a:solidFill>
                  <a:srgbClr val="DCDCDC"/>
                </a:solidFill>
                <a:latin typeface="Consolas" panose="020B0609020204030204" pitchFamily="49" charset="0"/>
              </a:rPr>
              <a:t>GroupId</a:t>
            </a:r>
            <a:r>
              <a:rPr lang="en-US" sz="2200" dirty="0">
                <a:solidFill>
                  <a:srgbClr val="DCDCDC"/>
                </a:solidFill>
                <a:latin typeface="Consolas" panose="020B0609020204030204" pitchFamily="49" charset="0"/>
              </a:rPr>
              <a:t> </a:t>
            </a:r>
            <a:r>
              <a:rPr lang="en-US" sz="2200" dirty="0">
                <a:solidFill>
                  <a:srgbClr val="429C9E"/>
                </a:solidFill>
                <a:latin typeface="Consolas" panose="020B0609020204030204" pitchFamily="49" charset="0"/>
              </a:rPr>
              <a:t>FROM </a:t>
            </a:r>
            <a:r>
              <a:rPr lang="en-US" sz="2200" dirty="0">
                <a:solidFill>
                  <a:srgbClr val="DCDCDC"/>
                </a:solidFill>
                <a:latin typeface="Consolas" panose="020B0609020204030204" pitchFamily="49" charset="0"/>
              </a:rPr>
              <a:t>Groups </a:t>
            </a:r>
            <a:r>
              <a:rPr lang="en-US" sz="2200" dirty="0">
                <a:solidFill>
                  <a:srgbClr val="429C9E"/>
                </a:solidFill>
                <a:latin typeface="Consolas" panose="020B0609020204030204" pitchFamily="49" charset="0"/>
              </a:rPr>
              <a:t>WHERE </a:t>
            </a:r>
            <a:r>
              <a:rPr lang="en-US" sz="2200" dirty="0" err="1">
                <a:solidFill>
                  <a:srgbClr val="DCDCDC"/>
                </a:solidFill>
                <a:latin typeface="Consolas" panose="020B0609020204030204" pitchFamily="49" charset="0"/>
              </a:rPr>
              <a:t>GroupName</a:t>
            </a:r>
            <a:r>
              <a:rPr lang="en-US" sz="2200" dirty="0">
                <a:solidFill>
                  <a:srgbClr val="DCDCDC"/>
                </a:solidFill>
                <a:latin typeface="Consolas" panose="020B0609020204030204" pitchFamily="49" charset="0"/>
              </a:rPr>
              <a:t> </a:t>
            </a:r>
            <a:r>
              <a:rPr lang="en-US" sz="2200" dirty="0">
                <a:solidFill>
                  <a:srgbClr val="808080"/>
                </a:solidFill>
                <a:latin typeface="Consolas" panose="020B0609020204030204" pitchFamily="49" charset="0"/>
              </a:rPr>
              <a:t>=</a:t>
            </a:r>
            <a:r>
              <a:rPr lang="en-US" sz="2200" dirty="0">
                <a:solidFill>
                  <a:srgbClr val="FF0000"/>
                </a:solidFill>
                <a:latin typeface="Consolas" panose="020B0609020204030204" pitchFamily="49" charset="0"/>
              </a:rPr>
              <a:t> 'Product Group’</a:t>
            </a:r>
            <a:r>
              <a:rPr lang="en-US" sz="2200" dirty="0">
                <a:solidFill>
                  <a:srgbClr val="808080"/>
                </a:solidFill>
                <a:latin typeface="Consolas" panose="020B0609020204030204" pitchFamily="49" charset="0"/>
              </a:rPr>
              <a:t>),</a:t>
            </a:r>
          </a:p>
          <a:p>
            <a:r>
              <a:rPr lang="en-US" sz="2200" dirty="0">
                <a:solidFill>
                  <a:srgbClr val="DCDCDC"/>
                </a:solidFill>
                <a:latin typeface="Consolas" panose="020B0609020204030204" pitchFamily="49" charset="0"/>
              </a:rPr>
              <a:t>       </a:t>
            </a:r>
            <a:r>
              <a:rPr lang="en-US" sz="2200" dirty="0" err="1">
                <a:solidFill>
                  <a:srgbClr val="DCDCDC"/>
                </a:solidFill>
                <a:latin typeface="Consolas" panose="020B0609020204030204" pitchFamily="49" charset="0"/>
              </a:rPr>
              <a:t>Groups.GroupId</a:t>
            </a:r>
            <a:endParaRPr lang="en-US" sz="2200" dirty="0">
              <a:solidFill>
                <a:srgbClr val="808080"/>
              </a:solidFill>
              <a:latin typeface="Consolas" panose="020B0609020204030204" pitchFamily="49" charset="0"/>
            </a:endParaRPr>
          </a:p>
          <a:p>
            <a:r>
              <a:rPr lang="en-US" sz="2200" dirty="0">
                <a:solidFill>
                  <a:srgbClr val="429C9E"/>
                </a:solidFill>
                <a:latin typeface="Consolas" panose="020B0609020204030204" pitchFamily="49" charset="0"/>
              </a:rPr>
              <a:t>  FROM </a:t>
            </a:r>
            <a:r>
              <a:rPr lang="en-US" sz="2200" dirty="0">
                <a:solidFill>
                  <a:srgbClr val="DCDCDC"/>
                </a:solidFill>
                <a:latin typeface="Consolas" panose="020B0609020204030204" pitchFamily="49" charset="0"/>
              </a:rPr>
              <a:t>Groups</a:t>
            </a:r>
          </a:p>
          <a:p>
            <a:r>
              <a:rPr lang="en-US" sz="2200" dirty="0">
                <a:solidFill>
                  <a:srgbClr val="429C9E"/>
                </a:solidFill>
                <a:latin typeface="Consolas" panose="020B0609020204030204" pitchFamily="49" charset="0"/>
              </a:rPr>
              <a:t> WHERE</a:t>
            </a:r>
            <a:r>
              <a:rPr lang="en-US" sz="2200" dirty="0">
                <a:solidFill>
                  <a:srgbClr val="000000"/>
                </a:solidFill>
                <a:latin typeface="Consolas" panose="020B0609020204030204" pitchFamily="49" charset="0"/>
              </a:rPr>
              <a:t> </a:t>
            </a:r>
            <a:r>
              <a:rPr lang="en-US" sz="2200" dirty="0" err="1">
                <a:solidFill>
                  <a:srgbClr val="DCDCDC"/>
                </a:solidFill>
                <a:latin typeface="Consolas" panose="020B0609020204030204" pitchFamily="49" charset="0"/>
              </a:rPr>
              <a:t>Groups</a:t>
            </a:r>
            <a:r>
              <a:rPr lang="en-US" sz="2200" dirty="0" err="1">
                <a:solidFill>
                  <a:srgbClr val="808080"/>
                </a:solidFill>
                <a:latin typeface="Consolas" panose="020B0609020204030204" pitchFamily="49" charset="0"/>
              </a:rPr>
              <a:t>.</a:t>
            </a:r>
            <a:r>
              <a:rPr lang="en-US" sz="2200" dirty="0" err="1">
                <a:solidFill>
                  <a:srgbClr val="DCDCDC"/>
                </a:solidFill>
                <a:latin typeface="Consolas" panose="020B0609020204030204" pitchFamily="49" charset="0"/>
              </a:rPr>
              <a:t>GroupName</a:t>
            </a:r>
            <a:r>
              <a:rPr lang="en-US" sz="2200" dirty="0">
                <a:solidFill>
                  <a:srgbClr val="DCDCDC"/>
                </a:solidFill>
                <a:latin typeface="Consolas" panose="020B0609020204030204" pitchFamily="49" charset="0"/>
              </a:rPr>
              <a:t> </a:t>
            </a:r>
            <a:r>
              <a:rPr lang="en-US" sz="2200" dirty="0">
                <a:solidFill>
                  <a:srgbClr val="808080"/>
                </a:solidFill>
                <a:latin typeface="Consolas" panose="020B0609020204030204" pitchFamily="49" charset="0"/>
              </a:rPr>
              <a:t>&lt;&gt;</a:t>
            </a:r>
            <a:r>
              <a:rPr lang="en-US" sz="2200" dirty="0">
                <a:solidFill>
                  <a:srgbClr val="DCDCDC"/>
                </a:solidFill>
                <a:latin typeface="Consolas" panose="020B0609020204030204" pitchFamily="49" charset="0"/>
              </a:rPr>
              <a:t> </a:t>
            </a:r>
            <a:r>
              <a:rPr lang="en-US" sz="2200" dirty="0">
                <a:solidFill>
                  <a:srgbClr val="FF0000"/>
                </a:solidFill>
                <a:latin typeface="Consolas" panose="020B0609020204030204" pitchFamily="49" charset="0"/>
              </a:rPr>
              <a:t>'Product Group’</a:t>
            </a:r>
            <a:endParaRPr lang="en-US" sz="22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0235962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Nested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graphicFrame>
        <p:nvGraphicFramePr>
          <p:cNvPr id="3" name="Table 2">
            <a:extLst>
              <a:ext uri="{FF2B5EF4-FFF2-40B4-BE49-F238E27FC236}">
                <a16:creationId xmlns:a16="http://schemas.microsoft.com/office/drawing/2014/main" id="{70E1889F-32BC-48E6-8D40-A61141EA4909}"/>
              </a:ext>
            </a:extLst>
          </p:cNvPr>
          <p:cNvGraphicFramePr>
            <a:graphicFrameLocks noGrp="1"/>
          </p:cNvGraphicFramePr>
          <p:nvPr>
            <p:extLst>
              <p:ext uri="{D42A27DB-BD31-4B8C-83A1-F6EECF244321}">
                <p14:modId xmlns:p14="http://schemas.microsoft.com/office/powerpoint/2010/main" val="1435628978"/>
              </p:ext>
            </p:extLst>
          </p:nvPr>
        </p:nvGraphicFramePr>
        <p:xfrm>
          <a:off x="185981" y="1627006"/>
          <a:ext cx="3149537" cy="148336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EmployeeId</a:t>
                      </a:r>
                      <a:endParaRPr lang="en-US"/>
                    </a:p>
                  </a:txBody>
                  <a:tcPr/>
                </a:tc>
                <a:tc>
                  <a:txBody>
                    <a:bodyPr/>
                    <a:lstStyle/>
                    <a:p>
                      <a:r>
                        <a:rPr lang="en-US" err="1"/>
                        <a:t>EmployeeName</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Willis B. Hawkins</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Neil S. Vega</a:t>
                      </a:r>
                    </a:p>
                  </a:txBody>
                  <a:tcPr/>
                </a:tc>
                <a:extLst>
                  <a:ext uri="{0D108BD9-81ED-4DB2-BD59-A6C34878D82A}">
                    <a16:rowId xmlns:a16="http://schemas.microsoft.com/office/drawing/2014/main" val="2306899150"/>
                  </a:ext>
                </a:extLst>
              </a:tr>
              <a:tr h="370840">
                <a:tc>
                  <a:txBody>
                    <a:bodyPr/>
                    <a:lstStyle/>
                    <a:p>
                      <a:r>
                        <a:rPr lang="en-US"/>
                        <a:t>3</a:t>
                      </a:r>
                    </a:p>
                  </a:txBody>
                  <a:tcPr/>
                </a:tc>
                <a:tc>
                  <a:txBody>
                    <a:bodyPr/>
                    <a:lstStyle/>
                    <a:p>
                      <a:r>
                        <a:rPr lang="en-US"/>
                        <a:t>Ada C. Lavigne</a:t>
                      </a:r>
                    </a:p>
                  </a:txBody>
                  <a:tcPr/>
                </a:tc>
                <a:extLst>
                  <a:ext uri="{0D108BD9-81ED-4DB2-BD59-A6C34878D82A}">
                    <a16:rowId xmlns:a16="http://schemas.microsoft.com/office/drawing/2014/main" val="517076996"/>
                  </a:ext>
                </a:extLst>
              </a:tr>
            </a:tbl>
          </a:graphicData>
        </a:graphic>
      </p:graphicFrame>
      <p:graphicFrame>
        <p:nvGraphicFramePr>
          <p:cNvPr id="6" name="Table 5">
            <a:extLst>
              <a:ext uri="{FF2B5EF4-FFF2-40B4-BE49-F238E27FC236}">
                <a16:creationId xmlns:a16="http://schemas.microsoft.com/office/drawing/2014/main" id="{418DC191-0CC9-42F4-8D25-741BF78D779D}"/>
              </a:ext>
            </a:extLst>
          </p:cNvPr>
          <p:cNvGraphicFramePr>
            <a:graphicFrameLocks noGrp="1"/>
          </p:cNvGraphicFramePr>
          <p:nvPr>
            <p:extLst>
              <p:ext uri="{D42A27DB-BD31-4B8C-83A1-F6EECF244321}">
                <p14:modId xmlns:p14="http://schemas.microsoft.com/office/powerpoint/2010/main" val="3890995017"/>
              </p:ext>
            </p:extLst>
          </p:nvPr>
        </p:nvGraphicFramePr>
        <p:xfrm>
          <a:off x="185980" y="3313738"/>
          <a:ext cx="3149537" cy="148336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GroupId</a:t>
                      </a:r>
                      <a:endParaRPr lang="en-US"/>
                    </a:p>
                  </a:txBody>
                  <a:tcPr/>
                </a:tc>
                <a:tc>
                  <a:txBody>
                    <a:bodyPr/>
                    <a:lstStyle/>
                    <a:p>
                      <a:r>
                        <a:rPr lang="en-US" err="1"/>
                        <a:t>GroupName</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Engineering</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Sales</a:t>
                      </a:r>
                    </a:p>
                  </a:txBody>
                  <a:tcPr/>
                </a:tc>
                <a:extLst>
                  <a:ext uri="{0D108BD9-81ED-4DB2-BD59-A6C34878D82A}">
                    <a16:rowId xmlns:a16="http://schemas.microsoft.com/office/drawing/2014/main" val="2306899150"/>
                  </a:ext>
                </a:extLst>
              </a:tr>
              <a:tr h="370840">
                <a:tc>
                  <a:txBody>
                    <a:bodyPr/>
                    <a:lstStyle/>
                    <a:p>
                      <a:r>
                        <a:rPr lang="en-US"/>
                        <a:t>3</a:t>
                      </a:r>
                    </a:p>
                  </a:txBody>
                  <a:tcPr/>
                </a:tc>
                <a:tc>
                  <a:txBody>
                    <a:bodyPr/>
                    <a:lstStyle/>
                    <a:p>
                      <a:r>
                        <a:rPr lang="en-US"/>
                        <a:t>Product Group</a:t>
                      </a:r>
                    </a:p>
                  </a:txBody>
                  <a:tcPr/>
                </a:tc>
                <a:extLst>
                  <a:ext uri="{0D108BD9-81ED-4DB2-BD59-A6C34878D82A}">
                    <a16:rowId xmlns:a16="http://schemas.microsoft.com/office/drawing/2014/main" val="1546400315"/>
                  </a:ext>
                </a:extLst>
              </a:tr>
            </a:tbl>
          </a:graphicData>
        </a:graphic>
      </p:graphicFrame>
      <p:graphicFrame>
        <p:nvGraphicFramePr>
          <p:cNvPr id="8" name="Table 7">
            <a:extLst>
              <a:ext uri="{FF2B5EF4-FFF2-40B4-BE49-F238E27FC236}">
                <a16:creationId xmlns:a16="http://schemas.microsoft.com/office/drawing/2014/main" id="{D62D232B-2F4E-4C77-8CCE-EDB7B490BA1C}"/>
              </a:ext>
            </a:extLst>
          </p:cNvPr>
          <p:cNvGraphicFramePr>
            <a:graphicFrameLocks noGrp="1"/>
          </p:cNvGraphicFramePr>
          <p:nvPr>
            <p:extLst>
              <p:ext uri="{D42A27DB-BD31-4B8C-83A1-F6EECF244321}">
                <p14:modId xmlns:p14="http://schemas.microsoft.com/office/powerpoint/2010/main" val="1847149634"/>
              </p:ext>
            </p:extLst>
          </p:nvPr>
        </p:nvGraphicFramePr>
        <p:xfrm>
          <a:off x="3518118" y="1627006"/>
          <a:ext cx="3149537" cy="296672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GroupId</a:t>
                      </a:r>
                      <a:endParaRPr lang="en-US"/>
                    </a:p>
                  </a:txBody>
                  <a:tcPr/>
                </a:tc>
                <a:tc>
                  <a:txBody>
                    <a:bodyPr/>
                    <a:lstStyle/>
                    <a:p>
                      <a:r>
                        <a:rPr lang="en-US" err="1"/>
                        <a:t>EmployeeId</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3</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1</a:t>
                      </a:r>
                    </a:p>
                  </a:txBody>
                  <a:tcPr/>
                </a:tc>
                <a:extLst>
                  <a:ext uri="{0D108BD9-81ED-4DB2-BD59-A6C34878D82A}">
                    <a16:rowId xmlns:a16="http://schemas.microsoft.com/office/drawing/2014/main" val="2306899150"/>
                  </a:ext>
                </a:extLst>
              </a:tr>
              <a:tr h="370840">
                <a:tc>
                  <a:txBody>
                    <a:bodyPr/>
                    <a:lstStyle/>
                    <a:p>
                      <a:r>
                        <a:rPr lang="en-US"/>
                        <a:t>2</a:t>
                      </a:r>
                    </a:p>
                  </a:txBody>
                  <a:tcPr/>
                </a:tc>
                <a:tc>
                  <a:txBody>
                    <a:bodyPr/>
                    <a:lstStyle/>
                    <a:p>
                      <a:r>
                        <a:rPr lang="en-US"/>
                        <a:t>2</a:t>
                      </a:r>
                    </a:p>
                  </a:txBody>
                  <a:tcPr/>
                </a:tc>
                <a:extLst>
                  <a:ext uri="{0D108BD9-81ED-4DB2-BD59-A6C34878D82A}">
                    <a16:rowId xmlns:a16="http://schemas.microsoft.com/office/drawing/2014/main" val="1484421926"/>
                  </a:ext>
                </a:extLst>
              </a:tr>
              <a:tr h="370840">
                <a:tc>
                  <a:txBody>
                    <a:bodyPr/>
                    <a:lstStyle/>
                    <a:p>
                      <a:r>
                        <a:rPr lang="en-US"/>
                        <a:t>2</a:t>
                      </a:r>
                    </a:p>
                  </a:txBody>
                  <a:tcPr/>
                </a:tc>
                <a:tc>
                  <a:txBody>
                    <a:bodyPr/>
                    <a:lstStyle/>
                    <a:p>
                      <a:r>
                        <a:rPr lang="en-US"/>
                        <a:t>3</a:t>
                      </a:r>
                    </a:p>
                  </a:txBody>
                  <a:tcPr/>
                </a:tc>
                <a:extLst>
                  <a:ext uri="{0D108BD9-81ED-4DB2-BD59-A6C34878D82A}">
                    <a16:rowId xmlns:a16="http://schemas.microsoft.com/office/drawing/2014/main" val="835933088"/>
                  </a:ext>
                </a:extLst>
              </a:tr>
              <a:tr h="370840">
                <a:tc>
                  <a:txBody>
                    <a:bodyPr/>
                    <a:lstStyle/>
                    <a:p>
                      <a:r>
                        <a:rPr lang="en-US"/>
                        <a:t>3</a:t>
                      </a:r>
                    </a:p>
                  </a:txBody>
                  <a:tcPr/>
                </a:tc>
                <a:tc>
                  <a:txBody>
                    <a:bodyPr/>
                    <a:lstStyle/>
                    <a:p>
                      <a:r>
                        <a:rPr lang="en-US"/>
                        <a:t>1</a:t>
                      </a:r>
                    </a:p>
                  </a:txBody>
                  <a:tcPr/>
                </a:tc>
                <a:extLst>
                  <a:ext uri="{0D108BD9-81ED-4DB2-BD59-A6C34878D82A}">
                    <a16:rowId xmlns:a16="http://schemas.microsoft.com/office/drawing/2014/main" val="3131917589"/>
                  </a:ext>
                </a:extLst>
              </a:tr>
              <a:tr h="370840">
                <a:tc>
                  <a:txBody>
                    <a:bodyPr/>
                    <a:lstStyle/>
                    <a:p>
                      <a:r>
                        <a:rPr lang="en-US" dirty="0"/>
                        <a:t>3</a:t>
                      </a:r>
                    </a:p>
                  </a:txBody>
                  <a:tcPr/>
                </a:tc>
                <a:tc>
                  <a:txBody>
                    <a:bodyPr/>
                    <a:lstStyle/>
                    <a:p>
                      <a:r>
                        <a:rPr lang="en-US"/>
                        <a:t>2</a:t>
                      </a:r>
                    </a:p>
                  </a:txBody>
                  <a:tcPr/>
                </a:tc>
                <a:extLst>
                  <a:ext uri="{0D108BD9-81ED-4DB2-BD59-A6C34878D82A}">
                    <a16:rowId xmlns:a16="http://schemas.microsoft.com/office/drawing/2014/main" val="910831967"/>
                  </a:ext>
                </a:extLst>
              </a:tr>
              <a:tr h="370840">
                <a:tc>
                  <a:txBody>
                    <a:bodyPr/>
                    <a:lstStyle/>
                    <a:p>
                      <a:r>
                        <a:rPr lang="en-US"/>
                        <a:t>3</a:t>
                      </a:r>
                    </a:p>
                  </a:txBody>
                  <a:tcPr/>
                </a:tc>
                <a:tc>
                  <a:txBody>
                    <a:bodyPr/>
                    <a:lstStyle/>
                    <a:p>
                      <a:r>
                        <a:rPr lang="en-US" dirty="0"/>
                        <a:t>3</a:t>
                      </a:r>
                    </a:p>
                  </a:txBody>
                  <a:tcPr/>
                </a:tc>
                <a:extLst>
                  <a:ext uri="{0D108BD9-81ED-4DB2-BD59-A6C34878D82A}">
                    <a16:rowId xmlns:a16="http://schemas.microsoft.com/office/drawing/2014/main" val="1586746527"/>
                  </a:ext>
                </a:extLst>
              </a:tr>
            </a:tbl>
          </a:graphicData>
        </a:graphic>
      </p:graphicFrame>
      <p:graphicFrame>
        <p:nvGraphicFramePr>
          <p:cNvPr id="12" name="Table 11">
            <a:extLst>
              <a:ext uri="{FF2B5EF4-FFF2-40B4-BE49-F238E27FC236}">
                <a16:creationId xmlns:a16="http://schemas.microsoft.com/office/drawing/2014/main" id="{BFFC36C6-1EBF-4CCC-9E31-C71372DAAEC2}"/>
              </a:ext>
            </a:extLst>
          </p:cNvPr>
          <p:cNvGraphicFramePr>
            <a:graphicFrameLocks noGrp="1"/>
          </p:cNvGraphicFramePr>
          <p:nvPr>
            <p:extLst>
              <p:ext uri="{D42A27DB-BD31-4B8C-83A1-F6EECF244321}">
                <p14:modId xmlns:p14="http://schemas.microsoft.com/office/powerpoint/2010/main" val="2668431100"/>
              </p:ext>
            </p:extLst>
          </p:nvPr>
        </p:nvGraphicFramePr>
        <p:xfrm>
          <a:off x="185980" y="5000470"/>
          <a:ext cx="3149537" cy="1112520"/>
        </p:xfrm>
        <a:graphic>
          <a:graphicData uri="http://schemas.openxmlformats.org/drawingml/2006/table">
            <a:tbl>
              <a:tblPr firstRow="1" bandRow="1">
                <a:tableStyleId>{7DF18680-E054-41AD-8BC1-D1AEF772440D}</a:tableStyleId>
              </a:tblPr>
              <a:tblGrid>
                <a:gridCol w="1588578">
                  <a:extLst>
                    <a:ext uri="{9D8B030D-6E8A-4147-A177-3AD203B41FA5}">
                      <a16:colId xmlns:a16="http://schemas.microsoft.com/office/drawing/2014/main" val="1458798595"/>
                    </a:ext>
                  </a:extLst>
                </a:gridCol>
                <a:gridCol w="1560959">
                  <a:extLst>
                    <a:ext uri="{9D8B030D-6E8A-4147-A177-3AD203B41FA5}">
                      <a16:colId xmlns:a16="http://schemas.microsoft.com/office/drawing/2014/main" val="42479433"/>
                    </a:ext>
                  </a:extLst>
                </a:gridCol>
              </a:tblGrid>
              <a:tr h="370840">
                <a:tc>
                  <a:txBody>
                    <a:bodyPr/>
                    <a:lstStyle/>
                    <a:p>
                      <a:r>
                        <a:rPr lang="en-US" err="1"/>
                        <a:t>ParentGroupId</a:t>
                      </a:r>
                      <a:endParaRPr lang="en-US"/>
                    </a:p>
                  </a:txBody>
                  <a:tcPr/>
                </a:tc>
                <a:tc>
                  <a:txBody>
                    <a:bodyPr/>
                    <a:lstStyle/>
                    <a:p>
                      <a:r>
                        <a:rPr lang="en-US" err="1"/>
                        <a:t>ChildGroupId</a:t>
                      </a:r>
                      <a:endParaRPr lang="en-US"/>
                    </a:p>
                  </a:txBody>
                  <a:tcPr/>
                </a:tc>
                <a:extLst>
                  <a:ext uri="{0D108BD9-81ED-4DB2-BD59-A6C34878D82A}">
                    <a16:rowId xmlns:a16="http://schemas.microsoft.com/office/drawing/2014/main" val="2765874943"/>
                  </a:ext>
                </a:extLst>
              </a:tr>
              <a:tr h="370840">
                <a:tc>
                  <a:txBody>
                    <a:bodyPr/>
                    <a:lstStyle/>
                    <a:p>
                      <a:r>
                        <a:rPr lang="en-US"/>
                        <a:t>3</a:t>
                      </a:r>
                    </a:p>
                  </a:txBody>
                  <a:tcPr/>
                </a:tc>
                <a:tc>
                  <a:txBody>
                    <a:bodyPr/>
                    <a:lstStyle/>
                    <a:p>
                      <a:r>
                        <a:rPr lang="en-US"/>
                        <a:t>1</a:t>
                      </a:r>
                    </a:p>
                  </a:txBody>
                  <a:tcPr/>
                </a:tc>
                <a:extLst>
                  <a:ext uri="{0D108BD9-81ED-4DB2-BD59-A6C34878D82A}">
                    <a16:rowId xmlns:a16="http://schemas.microsoft.com/office/drawing/2014/main" val="2333973330"/>
                  </a:ext>
                </a:extLst>
              </a:tr>
              <a:tr h="370840">
                <a:tc>
                  <a:txBody>
                    <a:bodyPr/>
                    <a:lstStyle/>
                    <a:p>
                      <a:r>
                        <a:rPr lang="en-US"/>
                        <a:t>3</a:t>
                      </a:r>
                    </a:p>
                  </a:txBody>
                  <a:tcPr/>
                </a:tc>
                <a:tc>
                  <a:txBody>
                    <a:bodyPr/>
                    <a:lstStyle/>
                    <a:p>
                      <a:r>
                        <a:rPr lang="en-US"/>
                        <a:t>2</a:t>
                      </a:r>
                    </a:p>
                  </a:txBody>
                  <a:tcPr/>
                </a:tc>
                <a:extLst>
                  <a:ext uri="{0D108BD9-81ED-4DB2-BD59-A6C34878D82A}">
                    <a16:rowId xmlns:a16="http://schemas.microsoft.com/office/drawing/2014/main" val="2306899150"/>
                  </a:ext>
                </a:extLst>
              </a:tr>
            </a:tbl>
          </a:graphicData>
        </a:graphic>
      </p:graphicFrame>
      <p:pic>
        <p:nvPicPr>
          <p:cNvPr id="14" name="Picture 13" descr="Nested Groups relational schema">
            <a:extLst>
              <a:ext uri="{FF2B5EF4-FFF2-40B4-BE49-F238E27FC236}">
                <a16:creationId xmlns:a16="http://schemas.microsoft.com/office/drawing/2014/main" id="{45647413-A61B-42CF-8900-0C1EFE58209B}"/>
              </a:ext>
            </a:extLst>
          </p:cNvPr>
          <p:cNvPicPr>
            <a:picLocks noChangeAspect="1"/>
          </p:cNvPicPr>
          <p:nvPr/>
        </p:nvPicPr>
        <p:blipFill>
          <a:blip r:embed="rId3"/>
          <a:stretch>
            <a:fillRect/>
          </a:stretch>
        </p:blipFill>
        <p:spPr>
          <a:xfrm>
            <a:off x="7016131" y="1898225"/>
            <a:ext cx="4944361" cy="3536842"/>
          </a:xfrm>
          <a:prstGeom prst="rect">
            <a:avLst/>
          </a:prstGeom>
        </p:spPr>
      </p:pic>
    </p:spTree>
    <p:extLst>
      <p:ext uri="{BB962C8B-B14F-4D97-AF65-F5344CB8AC3E}">
        <p14:creationId xmlns:p14="http://schemas.microsoft.com/office/powerpoint/2010/main" val="2338494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Nested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4" name="Rectangle 3">
            <a:extLst>
              <a:ext uri="{FF2B5EF4-FFF2-40B4-BE49-F238E27FC236}">
                <a16:creationId xmlns:a16="http://schemas.microsoft.com/office/drawing/2014/main" id="{2D81A389-90BF-47B8-B48D-F45C5EBE8FBC}"/>
              </a:ext>
            </a:extLst>
          </p:cNvPr>
          <p:cNvSpPr/>
          <p:nvPr/>
        </p:nvSpPr>
        <p:spPr>
          <a:xfrm>
            <a:off x="333214" y="2136338"/>
            <a:ext cx="11325386" cy="2215991"/>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a:ln>
                  <a:noFill/>
                </a:ln>
                <a:solidFill>
                  <a:srgbClr val="92D050"/>
                </a:solidFill>
                <a:effectLst/>
                <a:latin typeface="Consolas" panose="020B0609020204030204" pitchFamily="49" charset="0"/>
              </a:rPr>
              <a:t>// Add supergroup node</a:t>
            </a:r>
          </a:p>
          <a:p>
            <a:pPr lvl="0" eaLnBrk="0" fontAlgn="base" hangingPunct="0">
              <a:spcBef>
                <a:spcPct val="0"/>
              </a:spcBef>
              <a:spcAft>
                <a:spcPct val="0"/>
              </a:spcAft>
            </a:pPr>
            <a:r>
              <a:rPr kumimoji="0" lang="en-US" altLang="en-US" sz="2300" b="0" i="0" u="none" strike="noStrike" cap="none" normalizeH="0" baseline="0" dirty="0" err="1">
                <a:ln>
                  <a:noFill/>
                </a:ln>
                <a:solidFill>
                  <a:srgbClr val="DCDCDC"/>
                </a:solidFill>
                <a:effectLst/>
                <a:latin typeface="Consolas" panose="020B0609020204030204" pitchFamily="49" charset="0"/>
              </a:rPr>
              <a:t>g.addV</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a:ln>
                  <a:noFill/>
                </a:ln>
                <a:solidFill>
                  <a:srgbClr val="FF9900"/>
                </a:solidFill>
                <a:effectLst/>
                <a:latin typeface="Consolas" panose="020B0609020204030204" pitchFamily="49" charset="0"/>
              </a:rPr>
              <a:t>'group'</a:t>
            </a:r>
            <a:r>
              <a:rPr kumimoji="0" lang="en-US" altLang="en-US" sz="2300" b="0" i="0" u="none" strike="noStrike" cap="none" normalizeH="0" baseline="0" dirty="0">
                <a:ln>
                  <a:noFill/>
                </a:ln>
                <a:solidFill>
                  <a:srgbClr val="DCDCDC"/>
                </a:solidFill>
                <a:effectLst/>
                <a:latin typeface="Consolas" panose="020B0609020204030204" pitchFamily="49" charset="0"/>
              </a:rPr>
              <a:t>).property('id', </a:t>
            </a:r>
            <a:r>
              <a:rPr kumimoji="0" lang="en-US" altLang="en-US" sz="2300" b="0" i="0" u="none" strike="noStrike" cap="none" normalizeH="0" baseline="0" dirty="0">
                <a:ln>
                  <a:noFill/>
                </a:ln>
                <a:solidFill>
                  <a:srgbClr val="FF9900"/>
                </a:solidFill>
                <a:effectLst/>
                <a:latin typeface="Consolas" panose="020B0609020204030204" pitchFamily="49" charset="0"/>
              </a:rPr>
              <a:t>'Product Group</a:t>
            </a:r>
            <a:r>
              <a:rPr lang="en-US" altLang="en-US" sz="2300" dirty="0">
                <a:solidFill>
                  <a:srgbClr val="FF9900"/>
                </a:solidFill>
                <a:latin typeface="Consolas" panose="020B0609020204030204" pitchFamily="49" charset="0"/>
              </a:rPr>
              <a:t>'</a:t>
            </a:r>
            <a:r>
              <a:rPr kumimoji="0" lang="en-US" altLang="en-US" sz="23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300" b="0" i="0" u="none" strike="noStrike" cap="none" normalizeH="0" baseline="0" dirty="0">
              <a:ln>
                <a:noFill/>
              </a:ln>
              <a:solidFill>
                <a:srgbClr val="DCDCD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a:ln>
                  <a:noFill/>
                </a:ln>
                <a:solidFill>
                  <a:srgbClr val="92D050"/>
                </a:solidFill>
                <a:effectLst/>
                <a:latin typeface="Consolas" panose="020B0609020204030204" pitchFamily="49" charset="0"/>
              </a:rPr>
              <a:t>// Link to adjacent nodes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err="1">
                <a:ln>
                  <a:noFill/>
                </a:ln>
                <a:solidFill>
                  <a:srgbClr val="DCDCDC"/>
                </a:solidFill>
                <a:effectLst/>
                <a:latin typeface="Consolas" panose="020B0609020204030204" pitchFamily="49" charset="0"/>
              </a:rPr>
              <a:t>g.V</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a:ln>
                  <a:noFill/>
                </a:ln>
                <a:solidFill>
                  <a:srgbClr val="FF9900"/>
                </a:solidFill>
                <a:effectLst/>
                <a:latin typeface="Consolas" panose="020B0609020204030204" pitchFamily="49" charset="0"/>
              </a:rPr>
              <a:t>'Product Group'</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err="1">
                <a:ln>
                  <a:noFill/>
                </a:ln>
                <a:solidFill>
                  <a:srgbClr val="DCDCDC"/>
                </a:solidFill>
                <a:effectLst/>
                <a:latin typeface="Consolas" panose="020B0609020204030204" pitchFamily="49" charset="0"/>
              </a:rPr>
              <a:t>addE</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a:ln>
                  <a:noFill/>
                </a:ln>
                <a:solidFill>
                  <a:srgbClr val="FF9900"/>
                </a:solidFill>
                <a:effectLst/>
                <a:latin typeface="Consolas" panose="020B0609020204030204" pitchFamily="49" charset="0"/>
              </a:rPr>
              <a:t>'</a:t>
            </a:r>
            <a:r>
              <a:rPr kumimoji="0" lang="en-US" altLang="en-US" sz="2300" b="0" i="0" u="none" strike="noStrike" cap="none" normalizeH="0" baseline="0" dirty="0" err="1">
                <a:ln>
                  <a:noFill/>
                </a:ln>
                <a:solidFill>
                  <a:srgbClr val="FF9900"/>
                </a:solidFill>
                <a:effectLst/>
                <a:latin typeface="Consolas" panose="020B0609020204030204" pitchFamily="49" charset="0"/>
              </a:rPr>
              <a:t>contains_subgroup</a:t>
            </a:r>
            <a:r>
              <a:rPr kumimoji="0" lang="en-US" altLang="en-US" sz="2300" b="0" i="0" u="none" strike="noStrike" cap="none" normalizeH="0" baseline="0" dirty="0">
                <a:ln>
                  <a:noFill/>
                </a:ln>
                <a:solidFill>
                  <a:srgbClr val="FF9900"/>
                </a:solidFill>
                <a:effectLst/>
                <a:latin typeface="Consolas" panose="020B0609020204030204" pitchFamily="49" charset="0"/>
              </a:rPr>
              <a:t>'</a:t>
            </a:r>
            <a:r>
              <a:rPr kumimoji="0" lang="en-US" altLang="en-US" sz="2300" b="0" i="0" u="none" strike="noStrike" cap="none" normalizeH="0" baseline="0" dirty="0">
                <a:ln>
                  <a:noFill/>
                </a:ln>
                <a:solidFill>
                  <a:srgbClr val="DCDCDC"/>
                </a:solidFill>
                <a:effectLst/>
                <a:latin typeface="Consolas" panose="020B0609020204030204" pitchFamily="49" charset="0"/>
              </a:rPr>
              <a:t>).to(</a:t>
            </a:r>
            <a:r>
              <a:rPr kumimoji="0" lang="en-US" altLang="en-US" sz="2300" b="0" i="0" u="none" strike="noStrike" cap="none" normalizeH="0" baseline="0" dirty="0" err="1">
                <a:ln>
                  <a:noFill/>
                </a:ln>
                <a:solidFill>
                  <a:srgbClr val="DCDCDC"/>
                </a:solidFill>
                <a:effectLst/>
                <a:latin typeface="Consolas" panose="020B0609020204030204" pitchFamily="49" charset="0"/>
              </a:rPr>
              <a:t>g.V</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a:ln>
                  <a:noFill/>
                </a:ln>
                <a:solidFill>
                  <a:srgbClr val="FF9900"/>
                </a:solidFill>
                <a:effectLst/>
                <a:latin typeface="Consolas" panose="020B0609020204030204" pitchFamily="49" charset="0"/>
              </a:rPr>
              <a:t>'Engineering’</a:t>
            </a:r>
            <a:r>
              <a:rPr kumimoji="0" lang="en-US" altLang="en-US" sz="23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err="1">
                <a:ln>
                  <a:noFill/>
                </a:ln>
                <a:solidFill>
                  <a:srgbClr val="DCDCDC"/>
                </a:solidFill>
                <a:effectLst/>
                <a:latin typeface="Consolas" panose="020B0609020204030204" pitchFamily="49" charset="0"/>
              </a:rPr>
              <a:t>g.V</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a:ln>
                  <a:noFill/>
                </a:ln>
                <a:solidFill>
                  <a:srgbClr val="FF9900"/>
                </a:solidFill>
                <a:effectLst/>
                <a:latin typeface="Consolas" panose="020B0609020204030204" pitchFamily="49" charset="0"/>
              </a:rPr>
              <a:t>'Product Group'</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err="1">
                <a:ln>
                  <a:noFill/>
                </a:ln>
                <a:solidFill>
                  <a:srgbClr val="DCDCDC"/>
                </a:solidFill>
                <a:effectLst/>
                <a:latin typeface="Consolas" panose="020B0609020204030204" pitchFamily="49" charset="0"/>
              </a:rPr>
              <a:t>addE</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a:ln>
                  <a:noFill/>
                </a:ln>
                <a:solidFill>
                  <a:srgbClr val="FF9900"/>
                </a:solidFill>
                <a:effectLst/>
                <a:latin typeface="Consolas" panose="020B0609020204030204" pitchFamily="49" charset="0"/>
              </a:rPr>
              <a:t>'</a:t>
            </a:r>
            <a:r>
              <a:rPr kumimoji="0" lang="en-US" altLang="en-US" sz="2300" b="0" i="0" u="none" strike="noStrike" cap="none" normalizeH="0" baseline="0" dirty="0" err="1">
                <a:ln>
                  <a:noFill/>
                </a:ln>
                <a:solidFill>
                  <a:srgbClr val="FF9900"/>
                </a:solidFill>
                <a:effectLst/>
                <a:latin typeface="Consolas" panose="020B0609020204030204" pitchFamily="49" charset="0"/>
              </a:rPr>
              <a:t>contains_subgroup</a:t>
            </a:r>
            <a:r>
              <a:rPr kumimoji="0" lang="en-US" altLang="en-US" sz="2300" b="0" i="0" u="none" strike="noStrike" cap="none" normalizeH="0" baseline="0" dirty="0">
                <a:ln>
                  <a:noFill/>
                </a:ln>
                <a:solidFill>
                  <a:srgbClr val="FF9900"/>
                </a:solidFill>
                <a:effectLst/>
                <a:latin typeface="Consolas" panose="020B0609020204030204" pitchFamily="49" charset="0"/>
              </a:rPr>
              <a:t>'</a:t>
            </a:r>
            <a:r>
              <a:rPr kumimoji="0" lang="en-US" altLang="en-US" sz="2300" b="0" i="0" u="none" strike="noStrike" cap="none" normalizeH="0" baseline="0" dirty="0">
                <a:ln>
                  <a:noFill/>
                </a:ln>
                <a:solidFill>
                  <a:srgbClr val="DCDCDC"/>
                </a:solidFill>
                <a:effectLst/>
                <a:latin typeface="Consolas" panose="020B0609020204030204" pitchFamily="49" charset="0"/>
              </a:rPr>
              <a:t>).to(</a:t>
            </a:r>
            <a:r>
              <a:rPr kumimoji="0" lang="en-US" altLang="en-US" sz="2300" b="0" i="0" u="none" strike="noStrike" cap="none" normalizeH="0" baseline="0" dirty="0" err="1">
                <a:ln>
                  <a:noFill/>
                </a:ln>
                <a:solidFill>
                  <a:srgbClr val="DCDCDC"/>
                </a:solidFill>
                <a:effectLst/>
                <a:latin typeface="Consolas" panose="020B0609020204030204" pitchFamily="49" charset="0"/>
              </a:rPr>
              <a:t>g.V</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a:ln>
                  <a:noFill/>
                </a:ln>
                <a:solidFill>
                  <a:srgbClr val="FF9900"/>
                </a:solidFill>
                <a:effectLst/>
                <a:latin typeface="Consolas" panose="020B0609020204030204" pitchFamily="49" charset="0"/>
              </a:rPr>
              <a:t>'Sales'</a:t>
            </a:r>
            <a:r>
              <a:rPr kumimoji="0" lang="en-US" altLang="en-US" sz="2300" b="0" i="0" u="none" strike="noStrike" cap="none" normalizeH="0" baseline="0" dirty="0">
                <a:ln>
                  <a:noFill/>
                </a:ln>
                <a:solidFill>
                  <a:srgbClr val="DCDCDC"/>
                </a:solidFill>
                <a:effectLst/>
                <a:latin typeface="Consolas" panose="020B0609020204030204" pitchFamily="49" charset="0"/>
              </a:rPr>
              <a:t>))</a:t>
            </a:r>
            <a:endParaRPr kumimoji="0" lang="en-US" altLang="en-US" sz="23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202262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Nested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graphicFrame>
        <p:nvGraphicFramePr>
          <p:cNvPr id="3" name="Table 2">
            <a:extLst>
              <a:ext uri="{FF2B5EF4-FFF2-40B4-BE49-F238E27FC236}">
                <a16:creationId xmlns:a16="http://schemas.microsoft.com/office/drawing/2014/main" id="{F5293A0B-32F2-44F3-AB8D-C7E5E1E7E139}"/>
              </a:ext>
            </a:extLst>
          </p:cNvPr>
          <p:cNvGraphicFramePr>
            <a:graphicFrameLocks noGrp="1"/>
          </p:cNvGraphicFramePr>
          <p:nvPr>
            <p:extLst>
              <p:ext uri="{D42A27DB-BD31-4B8C-83A1-F6EECF244321}">
                <p14:modId xmlns:p14="http://schemas.microsoft.com/office/powerpoint/2010/main" val="2747587639"/>
              </p:ext>
            </p:extLst>
          </p:nvPr>
        </p:nvGraphicFramePr>
        <p:xfrm>
          <a:off x="185981" y="1410701"/>
          <a:ext cx="3149537" cy="148336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EmployeeId</a:t>
                      </a:r>
                      <a:endParaRPr lang="en-US"/>
                    </a:p>
                  </a:txBody>
                  <a:tcPr/>
                </a:tc>
                <a:tc>
                  <a:txBody>
                    <a:bodyPr/>
                    <a:lstStyle/>
                    <a:p>
                      <a:r>
                        <a:rPr lang="en-US" err="1"/>
                        <a:t>EmployeeName</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Willis B. Hawkins</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Neil S. Vega</a:t>
                      </a:r>
                    </a:p>
                  </a:txBody>
                  <a:tcPr/>
                </a:tc>
                <a:extLst>
                  <a:ext uri="{0D108BD9-81ED-4DB2-BD59-A6C34878D82A}">
                    <a16:rowId xmlns:a16="http://schemas.microsoft.com/office/drawing/2014/main" val="2306899150"/>
                  </a:ext>
                </a:extLst>
              </a:tr>
              <a:tr h="370840">
                <a:tc>
                  <a:txBody>
                    <a:bodyPr/>
                    <a:lstStyle/>
                    <a:p>
                      <a:r>
                        <a:rPr lang="en-US"/>
                        <a:t>3</a:t>
                      </a:r>
                    </a:p>
                  </a:txBody>
                  <a:tcPr/>
                </a:tc>
                <a:tc>
                  <a:txBody>
                    <a:bodyPr/>
                    <a:lstStyle/>
                    <a:p>
                      <a:r>
                        <a:rPr lang="en-US"/>
                        <a:t>Ada C. Lavigne</a:t>
                      </a:r>
                    </a:p>
                  </a:txBody>
                  <a:tcPr/>
                </a:tc>
                <a:extLst>
                  <a:ext uri="{0D108BD9-81ED-4DB2-BD59-A6C34878D82A}">
                    <a16:rowId xmlns:a16="http://schemas.microsoft.com/office/drawing/2014/main" val="517076996"/>
                  </a:ext>
                </a:extLst>
              </a:tr>
            </a:tbl>
          </a:graphicData>
        </a:graphic>
      </p:graphicFrame>
      <p:graphicFrame>
        <p:nvGraphicFramePr>
          <p:cNvPr id="6" name="Table 5">
            <a:extLst>
              <a:ext uri="{FF2B5EF4-FFF2-40B4-BE49-F238E27FC236}">
                <a16:creationId xmlns:a16="http://schemas.microsoft.com/office/drawing/2014/main" id="{31E1EC06-6D95-4BFF-AA80-610E514D2A0F}"/>
              </a:ext>
            </a:extLst>
          </p:cNvPr>
          <p:cNvGraphicFramePr>
            <a:graphicFrameLocks noGrp="1"/>
          </p:cNvGraphicFramePr>
          <p:nvPr>
            <p:extLst>
              <p:ext uri="{D42A27DB-BD31-4B8C-83A1-F6EECF244321}">
                <p14:modId xmlns:p14="http://schemas.microsoft.com/office/powerpoint/2010/main" val="3163619333"/>
              </p:ext>
            </p:extLst>
          </p:nvPr>
        </p:nvGraphicFramePr>
        <p:xfrm>
          <a:off x="185980" y="3097433"/>
          <a:ext cx="3149537" cy="148336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GroupId</a:t>
                      </a:r>
                      <a:endParaRPr lang="en-US"/>
                    </a:p>
                  </a:txBody>
                  <a:tcPr/>
                </a:tc>
                <a:tc>
                  <a:txBody>
                    <a:bodyPr/>
                    <a:lstStyle/>
                    <a:p>
                      <a:r>
                        <a:rPr lang="en-US" err="1"/>
                        <a:t>GroupName</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Engineering</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Sales</a:t>
                      </a:r>
                    </a:p>
                  </a:txBody>
                  <a:tcPr/>
                </a:tc>
                <a:extLst>
                  <a:ext uri="{0D108BD9-81ED-4DB2-BD59-A6C34878D82A}">
                    <a16:rowId xmlns:a16="http://schemas.microsoft.com/office/drawing/2014/main" val="2306899150"/>
                  </a:ext>
                </a:extLst>
              </a:tr>
              <a:tr h="370840">
                <a:tc>
                  <a:txBody>
                    <a:bodyPr/>
                    <a:lstStyle/>
                    <a:p>
                      <a:r>
                        <a:rPr lang="en-US"/>
                        <a:t>3</a:t>
                      </a:r>
                    </a:p>
                  </a:txBody>
                  <a:tcPr/>
                </a:tc>
                <a:tc>
                  <a:txBody>
                    <a:bodyPr/>
                    <a:lstStyle/>
                    <a:p>
                      <a:r>
                        <a:rPr lang="en-US"/>
                        <a:t>Product Group</a:t>
                      </a:r>
                    </a:p>
                  </a:txBody>
                  <a:tcPr/>
                </a:tc>
                <a:extLst>
                  <a:ext uri="{0D108BD9-81ED-4DB2-BD59-A6C34878D82A}">
                    <a16:rowId xmlns:a16="http://schemas.microsoft.com/office/drawing/2014/main" val="1546400315"/>
                  </a:ext>
                </a:extLst>
              </a:tr>
            </a:tbl>
          </a:graphicData>
        </a:graphic>
      </p:graphicFrame>
      <p:graphicFrame>
        <p:nvGraphicFramePr>
          <p:cNvPr id="8" name="Table 7">
            <a:extLst>
              <a:ext uri="{FF2B5EF4-FFF2-40B4-BE49-F238E27FC236}">
                <a16:creationId xmlns:a16="http://schemas.microsoft.com/office/drawing/2014/main" id="{D8D36EE4-04DD-4BB5-877A-C5AE94486EB7}"/>
              </a:ext>
            </a:extLst>
          </p:cNvPr>
          <p:cNvGraphicFramePr>
            <a:graphicFrameLocks noGrp="1"/>
          </p:cNvGraphicFramePr>
          <p:nvPr>
            <p:extLst>
              <p:ext uri="{D42A27DB-BD31-4B8C-83A1-F6EECF244321}">
                <p14:modId xmlns:p14="http://schemas.microsoft.com/office/powerpoint/2010/main" val="1800958397"/>
              </p:ext>
            </p:extLst>
          </p:nvPr>
        </p:nvGraphicFramePr>
        <p:xfrm>
          <a:off x="3518118" y="1410701"/>
          <a:ext cx="3149537" cy="296672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GroupId</a:t>
                      </a:r>
                      <a:endParaRPr lang="en-US"/>
                    </a:p>
                  </a:txBody>
                  <a:tcPr/>
                </a:tc>
                <a:tc>
                  <a:txBody>
                    <a:bodyPr/>
                    <a:lstStyle/>
                    <a:p>
                      <a:r>
                        <a:rPr lang="en-US" err="1"/>
                        <a:t>EmployeeId</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3</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1</a:t>
                      </a:r>
                    </a:p>
                  </a:txBody>
                  <a:tcPr/>
                </a:tc>
                <a:extLst>
                  <a:ext uri="{0D108BD9-81ED-4DB2-BD59-A6C34878D82A}">
                    <a16:rowId xmlns:a16="http://schemas.microsoft.com/office/drawing/2014/main" val="2306899150"/>
                  </a:ext>
                </a:extLst>
              </a:tr>
              <a:tr h="370840">
                <a:tc>
                  <a:txBody>
                    <a:bodyPr/>
                    <a:lstStyle/>
                    <a:p>
                      <a:r>
                        <a:rPr lang="en-US"/>
                        <a:t>2</a:t>
                      </a:r>
                    </a:p>
                  </a:txBody>
                  <a:tcPr/>
                </a:tc>
                <a:tc>
                  <a:txBody>
                    <a:bodyPr/>
                    <a:lstStyle/>
                    <a:p>
                      <a:r>
                        <a:rPr lang="en-US"/>
                        <a:t>2</a:t>
                      </a:r>
                    </a:p>
                  </a:txBody>
                  <a:tcPr/>
                </a:tc>
                <a:extLst>
                  <a:ext uri="{0D108BD9-81ED-4DB2-BD59-A6C34878D82A}">
                    <a16:rowId xmlns:a16="http://schemas.microsoft.com/office/drawing/2014/main" val="1484421926"/>
                  </a:ext>
                </a:extLst>
              </a:tr>
              <a:tr h="370840">
                <a:tc>
                  <a:txBody>
                    <a:bodyPr/>
                    <a:lstStyle/>
                    <a:p>
                      <a:r>
                        <a:rPr lang="en-US"/>
                        <a:t>2</a:t>
                      </a:r>
                    </a:p>
                  </a:txBody>
                  <a:tcPr/>
                </a:tc>
                <a:tc>
                  <a:txBody>
                    <a:bodyPr/>
                    <a:lstStyle/>
                    <a:p>
                      <a:r>
                        <a:rPr lang="en-US"/>
                        <a:t>3</a:t>
                      </a:r>
                    </a:p>
                  </a:txBody>
                  <a:tcPr/>
                </a:tc>
                <a:extLst>
                  <a:ext uri="{0D108BD9-81ED-4DB2-BD59-A6C34878D82A}">
                    <a16:rowId xmlns:a16="http://schemas.microsoft.com/office/drawing/2014/main" val="835933088"/>
                  </a:ext>
                </a:extLst>
              </a:tr>
              <a:tr h="370840">
                <a:tc>
                  <a:txBody>
                    <a:bodyPr/>
                    <a:lstStyle/>
                    <a:p>
                      <a:r>
                        <a:rPr lang="en-US"/>
                        <a:t>3</a:t>
                      </a:r>
                    </a:p>
                  </a:txBody>
                  <a:tcPr/>
                </a:tc>
                <a:tc>
                  <a:txBody>
                    <a:bodyPr/>
                    <a:lstStyle/>
                    <a:p>
                      <a:r>
                        <a:rPr lang="en-US"/>
                        <a:t>1</a:t>
                      </a:r>
                    </a:p>
                  </a:txBody>
                  <a:tcPr/>
                </a:tc>
                <a:extLst>
                  <a:ext uri="{0D108BD9-81ED-4DB2-BD59-A6C34878D82A}">
                    <a16:rowId xmlns:a16="http://schemas.microsoft.com/office/drawing/2014/main" val="3131917589"/>
                  </a:ext>
                </a:extLst>
              </a:tr>
              <a:tr h="370840">
                <a:tc>
                  <a:txBody>
                    <a:bodyPr/>
                    <a:lstStyle/>
                    <a:p>
                      <a:r>
                        <a:rPr lang="en-US"/>
                        <a:t>3</a:t>
                      </a:r>
                    </a:p>
                  </a:txBody>
                  <a:tcPr/>
                </a:tc>
                <a:tc>
                  <a:txBody>
                    <a:bodyPr/>
                    <a:lstStyle/>
                    <a:p>
                      <a:r>
                        <a:rPr lang="en-US"/>
                        <a:t>2</a:t>
                      </a:r>
                    </a:p>
                  </a:txBody>
                  <a:tcPr/>
                </a:tc>
                <a:extLst>
                  <a:ext uri="{0D108BD9-81ED-4DB2-BD59-A6C34878D82A}">
                    <a16:rowId xmlns:a16="http://schemas.microsoft.com/office/drawing/2014/main" val="910831967"/>
                  </a:ext>
                </a:extLst>
              </a:tr>
              <a:tr h="370840">
                <a:tc>
                  <a:txBody>
                    <a:bodyPr/>
                    <a:lstStyle/>
                    <a:p>
                      <a:r>
                        <a:rPr lang="en-US"/>
                        <a:t>3</a:t>
                      </a:r>
                    </a:p>
                  </a:txBody>
                  <a:tcPr/>
                </a:tc>
                <a:tc>
                  <a:txBody>
                    <a:bodyPr/>
                    <a:lstStyle/>
                    <a:p>
                      <a:r>
                        <a:rPr lang="en-US"/>
                        <a:t>3</a:t>
                      </a:r>
                    </a:p>
                  </a:txBody>
                  <a:tcPr/>
                </a:tc>
                <a:extLst>
                  <a:ext uri="{0D108BD9-81ED-4DB2-BD59-A6C34878D82A}">
                    <a16:rowId xmlns:a16="http://schemas.microsoft.com/office/drawing/2014/main" val="1586746527"/>
                  </a:ext>
                </a:extLst>
              </a:tr>
            </a:tbl>
          </a:graphicData>
        </a:graphic>
      </p:graphicFrame>
      <p:graphicFrame>
        <p:nvGraphicFramePr>
          <p:cNvPr id="12" name="Table 11">
            <a:extLst>
              <a:ext uri="{FF2B5EF4-FFF2-40B4-BE49-F238E27FC236}">
                <a16:creationId xmlns:a16="http://schemas.microsoft.com/office/drawing/2014/main" id="{EA72C627-58FE-49A4-981C-D6180DDCA716}"/>
              </a:ext>
            </a:extLst>
          </p:cNvPr>
          <p:cNvGraphicFramePr>
            <a:graphicFrameLocks noGrp="1"/>
          </p:cNvGraphicFramePr>
          <p:nvPr>
            <p:extLst>
              <p:ext uri="{D42A27DB-BD31-4B8C-83A1-F6EECF244321}">
                <p14:modId xmlns:p14="http://schemas.microsoft.com/office/powerpoint/2010/main" val="498571252"/>
              </p:ext>
            </p:extLst>
          </p:nvPr>
        </p:nvGraphicFramePr>
        <p:xfrm>
          <a:off x="185980" y="4784165"/>
          <a:ext cx="3149537" cy="1112520"/>
        </p:xfrm>
        <a:graphic>
          <a:graphicData uri="http://schemas.openxmlformats.org/drawingml/2006/table">
            <a:tbl>
              <a:tblPr firstRow="1" bandRow="1">
                <a:tableStyleId>{7DF18680-E054-41AD-8BC1-D1AEF772440D}</a:tableStyleId>
              </a:tblPr>
              <a:tblGrid>
                <a:gridCol w="1588578">
                  <a:extLst>
                    <a:ext uri="{9D8B030D-6E8A-4147-A177-3AD203B41FA5}">
                      <a16:colId xmlns:a16="http://schemas.microsoft.com/office/drawing/2014/main" val="1458798595"/>
                    </a:ext>
                  </a:extLst>
                </a:gridCol>
                <a:gridCol w="1560959">
                  <a:extLst>
                    <a:ext uri="{9D8B030D-6E8A-4147-A177-3AD203B41FA5}">
                      <a16:colId xmlns:a16="http://schemas.microsoft.com/office/drawing/2014/main" val="42479433"/>
                    </a:ext>
                  </a:extLst>
                </a:gridCol>
              </a:tblGrid>
              <a:tr h="370840">
                <a:tc>
                  <a:txBody>
                    <a:bodyPr/>
                    <a:lstStyle/>
                    <a:p>
                      <a:r>
                        <a:rPr lang="en-US" err="1"/>
                        <a:t>ParentGroupId</a:t>
                      </a:r>
                      <a:endParaRPr lang="en-US"/>
                    </a:p>
                  </a:txBody>
                  <a:tcPr/>
                </a:tc>
                <a:tc>
                  <a:txBody>
                    <a:bodyPr/>
                    <a:lstStyle/>
                    <a:p>
                      <a:r>
                        <a:rPr lang="en-US" err="1"/>
                        <a:t>ChildGroupId</a:t>
                      </a:r>
                      <a:endParaRPr lang="en-US"/>
                    </a:p>
                  </a:txBody>
                  <a:tcPr/>
                </a:tc>
                <a:extLst>
                  <a:ext uri="{0D108BD9-81ED-4DB2-BD59-A6C34878D82A}">
                    <a16:rowId xmlns:a16="http://schemas.microsoft.com/office/drawing/2014/main" val="2765874943"/>
                  </a:ext>
                </a:extLst>
              </a:tr>
              <a:tr h="370840">
                <a:tc>
                  <a:txBody>
                    <a:bodyPr/>
                    <a:lstStyle/>
                    <a:p>
                      <a:r>
                        <a:rPr lang="en-US"/>
                        <a:t>3</a:t>
                      </a:r>
                    </a:p>
                  </a:txBody>
                  <a:tcPr/>
                </a:tc>
                <a:tc>
                  <a:txBody>
                    <a:bodyPr/>
                    <a:lstStyle/>
                    <a:p>
                      <a:r>
                        <a:rPr lang="en-US"/>
                        <a:t>1</a:t>
                      </a:r>
                    </a:p>
                  </a:txBody>
                  <a:tcPr/>
                </a:tc>
                <a:extLst>
                  <a:ext uri="{0D108BD9-81ED-4DB2-BD59-A6C34878D82A}">
                    <a16:rowId xmlns:a16="http://schemas.microsoft.com/office/drawing/2014/main" val="2333973330"/>
                  </a:ext>
                </a:extLst>
              </a:tr>
              <a:tr h="370840">
                <a:tc>
                  <a:txBody>
                    <a:bodyPr/>
                    <a:lstStyle/>
                    <a:p>
                      <a:r>
                        <a:rPr lang="en-US"/>
                        <a:t>3</a:t>
                      </a:r>
                    </a:p>
                  </a:txBody>
                  <a:tcPr/>
                </a:tc>
                <a:tc>
                  <a:txBody>
                    <a:bodyPr/>
                    <a:lstStyle/>
                    <a:p>
                      <a:r>
                        <a:rPr lang="en-US"/>
                        <a:t>2</a:t>
                      </a:r>
                    </a:p>
                  </a:txBody>
                  <a:tcPr/>
                </a:tc>
                <a:extLst>
                  <a:ext uri="{0D108BD9-81ED-4DB2-BD59-A6C34878D82A}">
                    <a16:rowId xmlns:a16="http://schemas.microsoft.com/office/drawing/2014/main" val="2306899150"/>
                  </a:ext>
                </a:extLst>
              </a:tr>
            </a:tbl>
          </a:graphicData>
        </a:graphic>
      </p:graphicFrame>
      <p:sp>
        <p:nvSpPr>
          <p:cNvPr id="14" name="TextBox 13">
            <a:extLst>
              <a:ext uri="{FF2B5EF4-FFF2-40B4-BE49-F238E27FC236}">
                <a16:creationId xmlns:a16="http://schemas.microsoft.com/office/drawing/2014/main" id="{BFEF3F91-6D43-410D-9488-5C60F32EEAB9}"/>
              </a:ext>
            </a:extLst>
          </p:cNvPr>
          <p:cNvSpPr txBox="1"/>
          <p:nvPr/>
        </p:nvSpPr>
        <p:spPr>
          <a:xfrm>
            <a:off x="1508407" y="6051090"/>
            <a:ext cx="3759619" cy="369332"/>
          </a:xfrm>
          <a:prstGeom prst="rect">
            <a:avLst/>
          </a:prstGeom>
          <a:noFill/>
        </p:spPr>
        <p:txBody>
          <a:bodyPr wrap="none" rtlCol="0">
            <a:spAutoFit/>
          </a:bodyPr>
          <a:lstStyle/>
          <a:p>
            <a:r>
              <a:rPr lang="en-US" dirty="0">
                <a:solidFill>
                  <a:srgbClr val="FFC000"/>
                </a:solidFill>
              </a:rPr>
              <a:t>Added 1 table; 6 rows; 2 new columns</a:t>
            </a:r>
          </a:p>
        </p:txBody>
      </p:sp>
      <p:sp>
        <p:nvSpPr>
          <p:cNvPr id="16" name="TextBox 15">
            <a:extLst>
              <a:ext uri="{FF2B5EF4-FFF2-40B4-BE49-F238E27FC236}">
                <a16:creationId xmlns:a16="http://schemas.microsoft.com/office/drawing/2014/main" id="{179C1443-B0BC-4CAB-B033-9539D761EA73}"/>
              </a:ext>
            </a:extLst>
          </p:cNvPr>
          <p:cNvSpPr txBox="1"/>
          <p:nvPr/>
        </p:nvSpPr>
        <p:spPr>
          <a:xfrm>
            <a:off x="8905420" y="6051090"/>
            <a:ext cx="1519455" cy="369332"/>
          </a:xfrm>
          <a:prstGeom prst="rect">
            <a:avLst/>
          </a:prstGeom>
          <a:noFill/>
        </p:spPr>
        <p:txBody>
          <a:bodyPr wrap="none" rtlCol="0">
            <a:spAutoFit/>
          </a:bodyPr>
          <a:lstStyle/>
          <a:p>
            <a:r>
              <a:rPr lang="en-US" dirty="0">
                <a:solidFill>
                  <a:srgbClr val="92D050"/>
                </a:solidFill>
              </a:rPr>
              <a:t>+3 documents</a:t>
            </a:r>
          </a:p>
        </p:txBody>
      </p:sp>
      <p:pic>
        <p:nvPicPr>
          <p:cNvPr id="18" name="Picture 17" descr="Nested Groups graph">
            <a:extLst>
              <a:ext uri="{FF2B5EF4-FFF2-40B4-BE49-F238E27FC236}">
                <a16:creationId xmlns:a16="http://schemas.microsoft.com/office/drawing/2014/main" id="{CF6D8AF1-54EC-491B-9C82-48AFF99B3117}"/>
              </a:ext>
            </a:extLst>
          </p:cNvPr>
          <p:cNvPicPr>
            <a:picLocks noChangeAspect="1"/>
          </p:cNvPicPr>
          <p:nvPr/>
        </p:nvPicPr>
        <p:blipFill>
          <a:blip r:embed="rId3"/>
          <a:stretch>
            <a:fillRect/>
          </a:stretch>
        </p:blipFill>
        <p:spPr>
          <a:xfrm>
            <a:off x="7471509" y="668440"/>
            <a:ext cx="4387278" cy="5181500"/>
          </a:xfrm>
          <a:prstGeom prst="rect">
            <a:avLst/>
          </a:prstGeom>
        </p:spPr>
      </p:pic>
    </p:spTree>
    <p:extLst>
      <p:ext uri="{BB962C8B-B14F-4D97-AF65-F5344CB8AC3E}">
        <p14:creationId xmlns:p14="http://schemas.microsoft.com/office/powerpoint/2010/main" val="6201837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Nested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graphicFrame>
        <p:nvGraphicFramePr>
          <p:cNvPr id="4" name="Table 3">
            <a:extLst>
              <a:ext uri="{FF2B5EF4-FFF2-40B4-BE49-F238E27FC236}">
                <a16:creationId xmlns:a16="http://schemas.microsoft.com/office/drawing/2014/main" id="{80D4BD94-FC1E-443A-AD34-607273328938}"/>
              </a:ext>
            </a:extLst>
          </p:cNvPr>
          <p:cNvGraphicFramePr>
            <a:graphicFrameLocks noGrp="1"/>
          </p:cNvGraphicFramePr>
          <p:nvPr>
            <p:extLst>
              <p:ext uri="{D42A27DB-BD31-4B8C-83A1-F6EECF244321}">
                <p14:modId xmlns:p14="http://schemas.microsoft.com/office/powerpoint/2010/main" val="2255806199"/>
              </p:ext>
            </p:extLst>
          </p:nvPr>
        </p:nvGraphicFramePr>
        <p:xfrm>
          <a:off x="387458" y="1742075"/>
          <a:ext cx="3149537" cy="1112520"/>
        </p:xfrm>
        <a:graphic>
          <a:graphicData uri="http://schemas.openxmlformats.org/drawingml/2006/table">
            <a:tbl>
              <a:tblPr firstRow="1" bandRow="1">
                <a:tableStyleId>{7DF18680-E054-41AD-8BC1-D1AEF772440D}</a:tableStyleId>
              </a:tblPr>
              <a:tblGrid>
                <a:gridCol w="1588578">
                  <a:extLst>
                    <a:ext uri="{9D8B030D-6E8A-4147-A177-3AD203B41FA5}">
                      <a16:colId xmlns:a16="http://schemas.microsoft.com/office/drawing/2014/main" val="1458798595"/>
                    </a:ext>
                  </a:extLst>
                </a:gridCol>
                <a:gridCol w="1560959">
                  <a:extLst>
                    <a:ext uri="{9D8B030D-6E8A-4147-A177-3AD203B41FA5}">
                      <a16:colId xmlns:a16="http://schemas.microsoft.com/office/drawing/2014/main" val="42479433"/>
                    </a:ext>
                  </a:extLst>
                </a:gridCol>
              </a:tblGrid>
              <a:tr h="370840">
                <a:tc>
                  <a:txBody>
                    <a:bodyPr/>
                    <a:lstStyle/>
                    <a:p>
                      <a:r>
                        <a:rPr lang="en-US" err="1"/>
                        <a:t>GroupId</a:t>
                      </a:r>
                      <a:endParaRPr lang="en-US"/>
                    </a:p>
                  </a:txBody>
                  <a:tcPr/>
                </a:tc>
                <a:tc>
                  <a:txBody>
                    <a:bodyPr/>
                    <a:lstStyle/>
                    <a:p>
                      <a:r>
                        <a:rPr lang="en-US" err="1"/>
                        <a:t>GroupName</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Engineering</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Sales</a:t>
                      </a:r>
                    </a:p>
                  </a:txBody>
                  <a:tcPr/>
                </a:tc>
                <a:extLst>
                  <a:ext uri="{0D108BD9-81ED-4DB2-BD59-A6C34878D82A}">
                    <a16:rowId xmlns:a16="http://schemas.microsoft.com/office/drawing/2014/main" val="2306899150"/>
                  </a:ext>
                </a:extLst>
              </a:tr>
            </a:tbl>
          </a:graphicData>
        </a:graphic>
      </p:graphicFrame>
      <p:sp>
        <p:nvSpPr>
          <p:cNvPr id="5" name="Rectangle 4">
            <a:extLst>
              <a:ext uri="{FF2B5EF4-FFF2-40B4-BE49-F238E27FC236}">
                <a16:creationId xmlns:a16="http://schemas.microsoft.com/office/drawing/2014/main" id="{78A342D1-E5ED-42E4-A153-2571F1526283}"/>
              </a:ext>
            </a:extLst>
          </p:cNvPr>
          <p:cNvSpPr/>
          <p:nvPr/>
        </p:nvSpPr>
        <p:spPr>
          <a:xfrm>
            <a:off x="125986" y="3596148"/>
            <a:ext cx="6668104" cy="2585323"/>
          </a:xfrm>
          <a:prstGeom prst="rect">
            <a:avLst/>
          </a:prstGeom>
        </p:spPr>
        <p:txBody>
          <a:bodyPr wrap="square">
            <a:spAutoFit/>
          </a:bodyPr>
          <a:lstStyle/>
          <a:p>
            <a:r>
              <a:rPr lang="en-US" dirty="0">
                <a:solidFill>
                  <a:srgbClr val="429C9E"/>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Groups</a:t>
            </a:r>
            <a:r>
              <a:rPr lang="en-US" dirty="0" err="1">
                <a:solidFill>
                  <a:srgbClr val="808080"/>
                </a:solidFill>
                <a:latin typeface="Consolas" panose="020B0609020204030204" pitchFamily="49" charset="0"/>
              </a:rPr>
              <a:t>.</a:t>
            </a:r>
            <a:r>
              <a:rPr lang="en-US" dirty="0" err="1">
                <a:solidFill>
                  <a:srgbClr val="DCDCDC"/>
                </a:solidFill>
                <a:latin typeface="Consolas" panose="020B0609020204030204" pitchFamily="49" charset="0"/>
              </a:rPr>
              <a:t>GroupId</a:t>
            </a:r>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Groups</a:t>
            </a:r>
            <a:r>
              <a:rPr lang="en-US" dirty="0" err="1">
                <a:solidFill>
                  <a:srgbClr val="808080"/>
                </a:solidFill>
                <a:latin typeface="Consolas" panose="020B0609020204030204" pitchFamily="49" charset="0"/>
              </a:rPr>
              <a:t>.</a:t>
            </a:r>
            <a:r>
              <a:rPr lang="en-US" dirty="0" err="1">
                <a:solidFill>
                  <a:srgbClr val="DCDCDC"/>
                </a:solidFill>
                <a:latin typeface="Consolas" panose="020B0609020204030204" pitchFamily="49" charset="0"/>
              </a:rPr>
              <a:t>GroupName</a:t>
            </a:r>
            <a:endParaRPr lang="en-US" dirty="0">
              <a:solidFill>
                <a:srgbClr val="DCDCDC"/>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a:solidFill>
                  <a:srgbClr val="DCDCDC"/>
                </a:solidFill>
                <a:latin typeface="Consolas" panose="020B0609020204030204" pitchFamily="49" charset="0"/>
              </a:rPr>
              <a:t>Groups</a:t>
            </a:r>
          </a:p>
          <a:p>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INNER</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JOIN</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Group_Group</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ON</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Group_Group</a:t>
            </a:r>
            <a:r>
              <a:rPr lang="en-US" dirty="0" err="1">
                <a:solidFill>
                  <a:srgbClr val="808080"/>
                </a:solidFill>
                <a:latin typeface="Consolas" panose="020B0609020204030204" pitchFamily="49" charset="0"/>
              </a:rPr>
              <a:t>.</a:t>
            </a:r>
            <a:r>
              <a:rPr lang="en-US" dirty="0" err="1">
                <a:solidFill>
                  <a:srgbClr val="DCDCDC"/>
                </a:solidFill>
                <a:latin typeface="Consolas" panose="020B0609020204030204" pitchFamily="49" charset="0"/>
              </a:rPr>
              <a:t>ChildGroupId</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Groups</a:t>
            </a:r>
            <a:r>
              <a:rPr lang="en-US" dirty="0" err="1">
                <a:solidFill>
                  <a:srgbClr val="808080"/>
                </a:solidFill>
                <a:latin typeface="Consolas" panose="020B0609020204030204" pitchFamily="49" charset="0"/>
              </a:rPr>
              <a:t>.</a:t>
            </a:r>
            <a:r>
              <a:rPr lang="en-US" dirty="0" err="1">
                <a:solidFill>
                  <a:srgbClr val="DCDCDC"/>
                </a:solidFill>
                <a:latin typeface="Consolas" panose="020B0609020204030204" pitchFamily="49" charset="0"/>
              </a:rPr>
              <a:t>GroupId</a:t>
            </a:r>
            <a:endParaRPr lang="en-US" dirty="0">
              <a:solidFill>
                <a:srgbClr val="DCDCDC"/>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WHERE</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Group_Group</a:t>
            </a:r>
            <a:r>
              <a:rPr lang="en-US" dirty="0" err="1">
                <a:solidFill>
                  <a:srgbClr val="808080"/>
                </a:solidFill>
                <a:latin typeface="Consolas" panose="020B0609020204030204" pitchFamily="49" charset="0"/>
              </a:rPr>
              <a:t>.</a:t>
            </a:r>
            <a:r>
              <a:rPr lang="en-US" dirty="0" err="1">
                <a:solidFill>
                  <a:srgbClr val="DCDCDC"/>
                </a:solidFill>
                <a:latin typeface="Consolas" panose="020B0609020204030204" pitchFamily="49" charset="0"/>
              </a:rPr>
              <a:t>ParentGroupId</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p>
          <a:p>
            <a:r>
              <a:rPr lang="en-US" dirty="0">
                <a:solidFill>
                  <a:srgbClr val="0000FF"/>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429C9E"/>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GroupId</a:t>
            </a:r>
            <a:endParaRPr lang="en-US" dirty="0">
              <a:solidFill>
                <a:srgbClr val="DCDCDC"/>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a:solidFill>
                  <a:srgbClr val="DCDCDC"/>
                </a:solidFill>
                <a:latin typeface="Consolas" panose="020B0609020204030204" pitchFamily="49" charset="0"/>
              </a:rPr>
              <a:t>Groups</a:t>
            </a: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WHERE</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GroupName</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'Product Group'</a:t>
            </a:r>
            <a:r>
              <a:rPr lang="en-US" dirty="0">
                <a:solidFill>
                  <a:srgbClr val="808080"/>
                </a:solidFill>
                <a:latin typeface="Consolas" panose="020B0609020204030204" pitchFamily="49" charset="0"/>
              </a:rPr>
              <a:t>)</a:t>
            </a:r>
            <a:endParaRPr lang="en-US" dirty="0"/>
          </a:p>
        </p:txBody>
      </p:sp>
      <p:sp>
        <p:nvSpPr>
          <p:cNvPr id="7" name="Rectangle 1">
            <a:extLst>
              <a:ext uri="{FF2B5EF4-FFF2-40B4-BE49-F238E27FC236}">
                <a16:creationId xmlns:a16="http://schemas.microsoft.com/office/drawing/2014/main" id="{4C1AD382-2A8C-40E4-BB01-56B52E39057B}"/>
              </a:ext>
            </a:extLst>
          </p:cNvPr>
          <p:cNvSpPr>
            <a:spLocks noChangeArrowheads="1"/>
          </p:cNvSpPr>
          <p:nvPr/>
        </p:nvSpPr>
        <p:spPr bwMode="auto">
          <a:xfrm>
            <a:off x="7831603" y="3429000"/>
            <a:ext cx="3643701" cy="92333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DCDCDC"/>
                </a:solidFill>
                <a:effectLst/>
                <a:latin typeface="Consolas" panose="020B0609020204030204" pitchFamily="49" charset="0"/>
              </a:rPr>
              <a:t>g.V</a:t>
            </a:r>
            <a:r>
              <a:rPr kumimoji="0" lang="en-US" altLang="en-US" b="0" i="0" u="none" strike="noStrike" cap="none" normalizeH="0" baseline="0" dirty="0">
                <a:ln>
                  <a:noFill/>
                </a:ln>
                <a:solidFill>
                  <a:srgbClr val="DCDCDC"/>
                </a:solidFill>
                <a:effectLst/>
                <a:latin typeface="Consolas" panose="020B0609020204030204" pitchFamily="49" charset="0"/>
              </a:rPr>
              <a:t>(</a:t>
            </a:r>
            <a:r>
              <a:rPr kumimoji="0" lang="en-US" altLang="en-US" b="0" i="0" u="none" strike="noStrike" cap="none" normalizeH="0" baseline="0" dirty="0">
                <a:ln>
                  <a:noFill/>
                </a:ln>
                <a:solidFill>
                  <a:srgbClr val="FF9900"/>
                </a:solidFill>
                <a:effectLst/>
                <a:latin typeface="Consolas" panose="020B0609020204030204" pitchFamily="49" charset="0"/>
              </a:rPr>
              <a:t>'Product Group’</a:t>
            </a:r>
            <a:r>
              <a:rPr kumimoji="0" lang="en-US" altLang="en-US"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DCDCDC"/>
                </a:solidFill>
                <a:effectLst/>
                <a:latin typeface="Consolas" panose="020B0609020204030204" pitchFamily="49" charset="0"/>
              </a:rPr>
              <a:t>.</a:t>
            </a:r>
            <a:r>
              <a:rPr kumimoji="0" lang="en-US" altLang="en-US" b="0" i="0" u="none" strike="noStrike" cap="none" normalizeH="0" baseline="0" dirty="0" err="1">
                <a:ln>
                  <a:noFill/>
                </a:ln>
                <a:solidFill>
                  <a:srgbClr val="DCDCDC"/>
                </a:solidFill>
                <a:effectLst/>
                <a:latin typeface="Consolas" panose="020B0609020204030204" pitchFamily="49" charset="0"/>
              </a:rPr>
              <a:t>outE</a:t>
            </a:r>
            <a:r>
              <a:rPr kumimoji="0" lang="en-US" altLang="en-US" b="0" i="0" u="none" strike="noStrike" cap="none" normalizeH="0" baseline="0" dirty="0">
                <a:ln>
                  <a:noFill/>
                </a:ln>
                <a:solidFill>
                  <a:srgbClr val="DCDCDC"/>
                </a:solidFill>
                <a:effectLst/>
                <a:latin typeface="Consolas" panose="020B0609020204030204" pitchFamily="49" charset="0"/>
              </a:rPr>
              <a:t>(</a:t>
            </a:r>
            <a:r>
              <a:rPr kumimoji="0" lang="en-US" altLang="en-US" b="0" i="0" u="none" strike="noStrike" cap="none" normalizeH="0" baseline="0" dirty="0">
                <a:ln>
                  <a:noFill/>
                </a:ln>
                <a:solidFill>
                  <a:srgbClr val="FF9900"/>
                </a:solidFill>
                <a:effectLst/>
                <a:latin typeface="Consolas" panose="020B0609020204030204" pitchFamily="49" charset="0"/>
              </a:rPr>
              <a:t>'</a:t>
            </a:r>
            <a:r>
              <a:rPr kumimoji="0" lang="en-US" altLang="en-US" b="0" i="0" u="none" strike="noStrike" cap="none" normalizeH="0" baseline="0" dirty="0" err="1">
                <a:ln>
                  <a:noFill/>
                </a:ln>
                <a:solidFill>
                  <a:srgbClr val="FF9900"/>
                </a:solidFill>
                <a:effectLst/>
                <a:latin typeface="Consolas" panose="020B0609020204030204" pitchFamily="49" charset="0"/>
              </a:rPr>
              <a:t>contains_subgroup</a:t>
            </a:r>
            <a:r>
              <a:rPr kumimoji="0" lang="en-US" altLang="en-US" b="0" i="0" u="none" strike="noStrike" cap="none" normalizeH="0" baseline="0" dirty="0">
                <a:ln>
                  <a:noFill/>
                </a:ln>
                <a:solidFill>
                  <a:srgbClr val="FF9900"/>
                </a:solidFill>
                <a:effectLst/>
                <a:latin typeface="Consolas" panose="020B0609020204030204" pitchFamily="49" charset="0"/>
              </a:rPr>
              <a:t>’</a:t>
            </a:r>
            <a:r>
              <a:rPr kumimoji="0" lang="en-US" altLang="en-US"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DCDCDC"/>
                </a:solidFill>
                <a:effectLst/>
                <a:latin typeface="Consolas" panose="020B0609020204030204" pitchFamily="49" charset="0"/>
              </a:rPr>
              <a:t>.</a:t>
            </a:r>
            <a:r>
              <a:rPr kumimoji="0" lang="en-US" altLang="en-US" b="0" i="0" u="none" strike="noStrike" cap="none" normalizeH="0" baseline="0" dirty="0" err="1">
                <a:ln>
                  <a:noFill/>
                </a:ln>
                <a:solidFill>
                  <a:srgbClr val="DCDCDC"/>
                </a:solidFill>
                <a:effectLst/>
                <a:latin typeface="Consolas" panose="020B0609020204030204" pitchFamily="49" charset="0"/>
              </a:rPr>
              <a:t>inV</a:t>
            </a:r>
            <a:r>
              <a:rPr kumimoji="0" lang="en-US" altLang="en-US" b="0" i="0" u="none" strike="noStrike" cap="none" normalizeH="0" baseline="0" dirty="0">
                <a:ln>
                  <a:noFill/>
                </a:ln>
                <a:solidFill>
                  <a:srgbClr val="DCDCDC"/>
                </a:solidFill>
                <a:effectLst/>
                <a:latin typeface="Consolas" panose="020B0609020204030204" pitchFamily="49" charset="0"/>
              </a:rPr>
              <a:t>()</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pic>
        <p:nvPicPr>
          <p:cNvPr id="10" name="Picture 9" descr="Nested Groups Gremlin vertices">
            <a:extLst>
              <a:ext uri="{FF2B5EF4-FFF2-40B4-BE49-F238E27FC236}">
                <a16:creationId xmlns:a16="http://schemas.microsoft.com/office/drawing/2014/main" id="{D0F870D6-CF81-405C-A81B-6729C18705E9}"/>
              </a:ext>
            </a:extLst>
          </p:cNvPr>
          <p:cNvPicPr>
            <a:picLocks noChangeAspect="1"/>
          </p:cNvPicPr>
          <p:nvPr/>
        </p:nvPicPr>
        <p:blipFill>
          <a:blip r:embed="rId3"/>
          <a:stretch>
            <a:fillRect/>
          </a:stretch>
        </p:blipFill>
        <p:spPr>
          <a:xfrm>
            <a:off x="7502365" y="1571269"/>
            <a:ext cx="4302175" cy="1454131"/>
          </a:xfrm>
          <a:prstGeom prst="rect">
            <a:avLst/>
          </a:prstGeom>
        </p:spPr>
      </p:pic>
    </p:spTree>
    <p:extLst>
      <p:ext uri="{BB962C8B-B14F-4D97-AF65-F5344CB8AC3E}">
        <p14:creationId xmlns:p14="http://schemas.microsoft.com/office/powerpoint/2010/main" val="15124015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629C3-1BC2-4189-BBBB-D5BC01CC6B19}"/>
              </a:ext>
            </a:extLst>
          </p:cNvPr>
          <p:cNvSpPr txBox="1">
            <a:spLocks/>
          </p:cNvSpPr>
          <p:nvPr/>
        </p:nvSpPr>
        <p:spPr>
          <a:xfrm>
            <a:off x="0" y="85900"/>
            <a:ext cx="5574890" cy="681016"/>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dirty="0">
                <a:ln>
                  <a:solidFill>
                    <a:schemeClr val="accent1"/>
                  </a:solidFill>
                </a:ln>
                <a:solidFill>
                  <a:srgbClr val="FE6D31"/>
                </a:solidFill>
              </a:rPr>
              <a:t>Management</a:t>
            </a:r>
          </a:p>
        </p:txBody>
      </p:sp>
      <p:sp>
        <p:nvSpPr>
          <p:cNvPr id="3" name="TextBox 2">
            <a:extLst>
              <a:ext uri="{FF2B5EF4-FFF2-40B4-BE49-F238E27FC236}">
                <a16:creationId xmlns:a16="http://schemas.microsoft.com/office/drawing/2014/main" id="{986FC624-AD73-431A-93CF-67773B969FD3}"/>
              </a:ext>
            </a:extLst>
          </p:cNvPr>
          <p:cNvSpPr txBox="1"/>
          <p:nvPr/>
        </p:nvSpPr>
        <p:spPr>
          <a:xfrm>
            <a:off x="0" y="766916"/>
            <a:ext cx="3991712" cy="369332"/>
          </a:xfrm>
          <a:prstGeom prst="rect">
            <a:avLst/>
          </a:prstGeom>
          <a:noFill/>
        </p:spPr>
        <p:txBody>
          <a:bodyPr wrap="square" rtlCol="0">
            <a:spAutoFit/>
          </a:bodyPr>
          <a:lstStyle/>
          <a:p>
            <a:r>
              <a:rPr lang="en-US" dirty="0"/>
              <a:t>Graph Databases vs Relational Databases</a:t>
            </a:r>
          </a:p>
        </p:txBody>
      </p:sp>
    </p:spTree>
    <p:extLst>
      <p:ext uri="{BB962C8B-B14F-4D97-AF65-F5344CB8AC3E}">
        <p14:creationId xmlns:p14="http://schemas.microsoft.com/office/powerpoint/2010/main" val="9238564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Additional Hierarchies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4" name="Rectangle 3">
            <a:extLst>
              <a:ext uri="{FF2B5EF4-FFF2-40B4-BE49-F238E27FC236}">
                <a16:creationId xmlns:a16="http://schemas.microsoft.com/office/drawing/2014/main" id="{2D81A389-90BF-47B8-B48D-F45C5EBE8FBC}"/>
              </a:ext>
            </a:extLst>
          </p:cNvPr>
          <p:cNvSpPr/>
          <p:nvPr/>
        </p:nvSpPr>
        <p:spPr>
          <a:xfrm>
            <a:off x="333214" y="2136338"/>
            <a:ext cx="11325386" cy="2031325"/>
          </a:xfrm>
          <a:prstGeom prst="rect">
            <a:avLst/>
          </a:prstGeom>
        </p:spPr>
        <p:txBody>
          <a:bodyPr wrap="square">
            <a:spAutoFit/>
          </a:bodyPr>
          <a:lstStyle/>
          <a:p>
            <a:r>
              <a:rPr lang="en-US" sz="1400" dirty="0">
                <a:solidFill>
                  <a:srgbClr val="57A64A"/>
                </a:solidFill>
                <a:latin typeface="Consolas" panose="020B0609020204030204" pitchFamily="49" charset="0"/>
              </a:rPr>
              <a:t>-- Create the Employee/Employee join table</a:t>
            </a:r>
          </a:p>
          <a:p>
            <a:r>
              <a:rPr lang="en-US" sz="1400" dirty="0">
                <a:solidFill>
                  <a:srgbClr val="429C9E"/>
                </a:solidFill>
                <a:latin typeface="Consolas" panose="020B0609020204030204" pitchFamily="49" charset="0"/>
              </a:rPr>
              <a:t>CREATE TABLE </a:t>
            </a:r>
            <a:r>
              <a:rPr lang="en-US" sz="1400" dirty="0" err="1">
                <a:solidFill>
                  <a:srgbClr val="DCDCDC"/>
                </a:solidFill>
                <a:latin typeface="Consolas" panose="020B0609020204030204" pitchFamily="49" charset="0"/>
              </a:rPr>
              <a:t>Employee_Employee</a:t>
            </a:r>
            <a:endParaRPr lang="en-US" sz="1400" dirty="0">
              <a:solidFill>
                <a:srgbClr val="DCDCDC"/>
              </a:solidFill>
              <a:latin typeface="Consolas" panose="020B0609020204030204" pitchFamily="49" charset="0"/>
            </a:endParaRPr>
          </a:p>
          <a:p>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ParentEmployeeId</a:t>
            </a:r>
            <a:r>
              <a:rPr lang="en-US" sz="1400" dirty="0">
                <a:solidFill>
                  <a:srgbClr val="000000"/>
                </a:solidFill>
                <a:latin typeface="Consolas" panose="020B0609020204030204" pitchFamily="49" charset="0"/>
              </a:rPr>
              <a:t> </a:t>
            </a:r>
            <a:r>
              <a:rPr lang="en-US" sz="1400" dirty="0">
                <a:solidFill>
                  <a:srgbClr val="429C9E"/>
                </a:solidFill>
                <a:latin typeface="Consolas" panose="020B0609020204030204" pitchFamily="49" charset="0"/>
              </a:rPr>
              <a:t>INT</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ChildEmployeeId</a:t>
            </a:r>
            <a:r>
              <a:rPr lang="en-US" sz="1400" dirty="0">
                <a:solidFill>
                  <a:srgbClr val="000000"/>
                </a:solidFill>
                <a:latin typeface="Consolas" panose="020B0609020204030204" pitchFamily="49" charset="0"/>
              </a:rPr>
              <a:t>  </a:t>
            </a:r>
            <a:r>
              <a:rPr lang="en-US" sz="1400" dirty="0">
                <a:solidFill>
                  <a:srgbClr val="429C9E"/>
                </a:solidFill>
                <a:latin typeface="Consolas" panose="020B0609020204030204" pitchFamily="49" charset="0"/>
              </a:rPr>
              <a:t>INT</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429C9E"/>
                </a:solidFill>
                <a:latin typeface="Consolas" panose="020B0609020204030204" pitchFamily="49" charset="0"/>
              </a:rPr>
              <a:t>CONSTRAINT</a:t>
            </a:r>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pkcEmployeeEmployee</a:t>
            </a:r>
            <a:r>
              <a:rPr lang="en-US" sz="1400" dirty="0">
                <a:solidFill>
                  <a:srgbClr val="000000"/>
                </a:solidFill>
                <a:latin typeface="Consolas" panose="020B0609020204030204" pitchFamily="49" charset="0"/>
              </a:rPr>
              <a:t> </a:t>
            </a:r>
            <a:r>
              <a:rPr lang="en-US" sz="1400" dirty="0">
                <a:solidFill>
                  <a:srgbClr val="429C9E"/>
                </a:solidFill>
                <a:latin typeface="Consolas" panose="020B0609020204030204" pitchFamily="49" charset="0"/>
              </a:rPr>
              <a:t>PRIMARY KEY CLUSTERED</a:t>
            </a:r>
            <a:r>
              <a:rPr lang="en-US" sz="1400" dirty="0">
                <a:solidFill>
                  <a:srgbClr val="0000FF"/>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err="1">
                <a:solidFill>
                  <a:srgbClr val="DCDCDC"/>
                </a:solidFill>
                <a:latin typeface="Consolas" panose="020B0609020204030204" pitchFamily="49" charset="0"/>
              </a:rPr>
              <a:t>ParentEmployeeId</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ChildEmployeeId</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429C9E"/>
                </a:solidFill>
                <a:latin typeface="Consolas" panose="020B0609020204030204" pitchFamily="49" charset="0"/>
              </a:rPr>
              <a:t>CONSTRAINT</a:t>
            </a:r>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fkEmployeeEmployee_Employee_Parent</a:t>
            </a:r>
            <a:r>
              <a:rPr lang="en-US" sz="1400" dirty="0">
                <a:solidFill>
                  <a:srgbClr val="DCDCDC"/>
                </a:solidFill>
                <a:latin typeface="Consolas" panose="020B0609020204030204" pitchFamily="49" charset="0"/>
              </a:rPr>
              <a:t> </a:t>
            </a:r>
            <a:r>
              <a:rPr lang="en-US" sz="1400" dirty="0">
                <a:solidFill>
                  <a:srgbClr val="429C9E"/>
                </a:solidFill>
                <a:latin typeface="Consolas" panose="020B0609020204030204" pitchFamily="49" charset="0"/>
              </a:rPr>
              <a:t>FOREIGN KEY </a:t>
            </a:r>
            <a:r>
              <a:rPr lang="en-US" sz="1400" dirty="0">
                <a:solidFill>
                  <a:srgbClr val="808080"/>
                </a:solidFill>
                <a:latin typeface="Consolas" panose="020B0609020204030204" pitchFamily="49" charset="0"/>
              </a:rPr>
              <a:t>(</a:t>
            </a:r>
            <a:r>
              <a:rPr lang="en-US" sz="1400" dirty="0" err="1">
                <a:solidFill>
                  <a:srgbClr val="DCDCDC"/>
                </a:solidFill>
                <a:latin typeface="Consolas" panose="020B0609020204030204" pitchFamily="49" charset="0"/>
              </a:rPr>
              <a:t>ParentEmployeeId</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429C9E"/>
                </a:solidFill>
                <a:latin typeface="Consolas" panose="020B0609020204030204" pitchFamily="49" charset="0"/>
              </a:rPr>
              <a:t>REFERENCES</a:t>
            </a:r>
            <a:r>
              <a:rPr lang="en-US" sz="1400" dirty="0">
                <a:solidFill>
                  <a:srgbClr val="000000"/>
                </a:solidFill>
                <a:latin typeface="Consolas" panose="020B0609020204030204" pitchFamily="49" charset="0"/>
              </a:rPr>
              <a:t> </a:t>
            </a:r>
            <a:r>
              <a:rPr lang="en-US" sz="1400" dirty="0">
                <a:solidFill>
                  <a:srgbClr val="DCDCDC"/>
                </a:solidFill>
                <a:latin typeface="Consolas" panose="020B0609020204030204" pitchFamily="49" charset="0"/>
              </a:rPr>
              <a:t>Employees</a:t>
            </a:r>
            <a:r>
              <a:rPr lang="en-US" sz="1400" dirty="0">
                <a:solidFill>
                  <a:srgbClr val="808080"/>
                </a:solidFill>
                <a:latin typeface="Consolas" panose="020B0609020204030204" pitchFamily="49" charset="0"/>
              </a:rPr>
              <a:t>(</a:t>
            </a:r>
            <a:r>
              <a:rPr lang="en-US" sz="1400" dirty="0" err="1">
                <a:solidFill>
                  <a:srgbClr val="DCDCDC"/>
                </a:solidFill>
                <a:latin typeface="Consolas" panose="020B0609020204030204" pitchFamily="49" charset="0"/>
              </a:rPr>
              <a:t>EmployeeId</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429C9E"/>
                </a:solidFill>
                <a:latin typeface="Consolas" panose="020B0609020204030204" pitchFamily="49" charset="0"/>
              </a:rPr>
              <a:t>CONSTRAINT</a:t>
            </a:r>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fkEmployeeEmployee_Employee_Child</a:t>
            </a:r>
            <a:r>
              <a:rPr lang="en-US" sz="1400" dirty="0">
                <a:solidFill>
                  <a:srgbClr val="DCDCDC"/>
                </a:solidFill>
                <a:latin typeface="Consolas" panose="020B0609020204030204" pitchFamily="49" charset="0"/>
              </a:rPr>
              <a:t>  </a:t>
            </a:r>
            <a:r>
              <a:rPr lang="en-US" sz="1400" dirty="0">
                <a:solidFill>
                  <a:srgbClr val="429C9E"/>
                </a:solidFill>
                <a:latin typeface="Consolas" panose="020B0609020204030204" pitchFamily="49" charset="0"/>
              </a:rPr>
              <a:t>FOREIGN KEY </a:t>
            </a:r>
            <a:r>
              <a:rPr lang="en-US" sz="1400" dirty="0">
                <a:solidFill>
                  <a:srgbClr val="808080"/>
                </a:solidFill>
                <a:latin typeface="Consolas" panose="020B0609020204030204" pitchFamily="49" charset="0"/>
              </a:rPr>
              <a:t>(</a:t>
            </a:r>
            <a:r>
              <a:rPr lang="en-US" sz="1400" dirty="0" err="1">
                <a:solidFill>
                  <a:srgbClr val="DCDCDC"/>
                </a:solidFill>
                <a:latin typeface="Consolas" panose="020B0609020204030204" pitchFamily="49" charset="0"/>
              </a:rPr>
              <a:t>ChildEmployeeId</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429C9E"/>
                </a:solidFill>
                <a:latin typeface="Consolas" panose="020B0609020204030204" pitchFamily="49" charset="0"/>
              </a:rPr>
              <a:t>REFERENCES</a:t>
            </a:r>
            <a:r>
              <a:rPr lang="en-US" sz="1400" dirty="0">
                <a:solidFill>
                  <a:srgbClr val="000000"/>
                </a:solidFill>
                <a:latin typeface="Consolas" panose="020B0609020204030204" pitchFamily="49" charset="0"/>
              </a:rPr>
              <a:t> </a:t>
            </a:r>
            <a:r>
              <a:rPr lang="en-US" sz="1400" dirty="0">
                <a:solidFill>
                  <a:srgbClr val="DCDCDC"/>
                </a:solidFill>
                <a:latin typeface="Consolas" panose="020B0609020204030204" pitchFamily="49" charset="0"/>
              </a:rPr>
              <a:t>Employees</a:t>
            </a:r>
            <a:r>
              <a:rPr lang="en-US" sz="1400" dirty="0">
                <a:solidFill>
                  <a:srgbClr val="808080"/>
                </a:solidFill>
                <a:latin typeface="Consolas" panose="020B0609020204030204" pitchFamily="49" charset="0"/>
              </a:rPr>
              <a:t>(</a:t>
            </a:r>
            <a:r>
              <a:rPr lang="en-US" sz="1400" dirty="0" err="1">
                <a:solidFill>
                  <a:srgbClr val="DCDCDC"/>
                </a:solidFill>
                <a:latin typeface="Consolas" panose="020B0609020204030204" pitchFamily="49" charset="0"/>
              </a:rPr>
              <a:t>EmployeeId</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4880191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A7F18-DCCB-49BA-A903-B5ADDE71034A}"/>
              </a:ext>
            </a:extLst>
          </p:cNvPr>
          <p:cNvSpPr>
            <a:spLocks noGrp="1"/>
          </p:cNvSpPr>
          <p:nvPr>
            <p:ph type="title"/>
          </p:nvPr>
        </p:nvSpPr>
        <p:spPr/>
        <p:txBody>
          <a:bodyPr/>
          <a:lstStyle/>
          <a:p>
            <a:r>
              <a:rPr lang="en-US" dirty="0"/>
              <a:t>What is a </a:t>
            </a:r>
            <a:r>
              <a:rPr lang="en-US" dirty="0">
                <a:solidFill>
                  <a:srgbClr val="FE6D31"/>
                </a:solidFill>
              </a:rPr>
              <a:t>Graph</a:t>
            </a:r>
            <a:endParaRPr lang="en-US" dirty="0"/>
          </a:p>
        </p:txBody>
      </p:sp>
      <p:pic>
        <p:nvPicPr>
          <p:cNvPr id="5" name="Picture 4" descr="What is a Graph">
            <a:extLst>
              <a:ext uri="{FF2B5EF4-FFF2-40B4-BE49-F238E27FC236}">
                <a16:creationId xmlns:a16="http://schemas.microsoft.com/office/drawing/2014/main" id="{32FA309F-8650-4E94-B8E8-F33F6F7FD75F}"/>
              </a:ext>
            </a:extLst>
          </p:cNvPr>
          <p:cNvPicPr>
            <a:picLocks noChangeAspect="1"/>
          </p:cNvPicPr>
          <p:nvPr/>
        </p:nvPicPr>
        <p:blipFill>
          <a:blip r:embed="rId3"/>
          <a:stretch>
            <a:fillRect/>
          </a:stretch>
        </p:blipFill>
        <p:spPr>
          <a:xfrm>
            <a:off x="2901325" y="1859756"/>
            <a:ext cx="5980559" cy="3749659"/>
          </a:xfrm>
          <a:prstGeom prst="rect">
            <a:avLst/>
          </a:prstGeom>
        </p:spPr>
      </p:pic>
    </p:spTree>
    <p:extLst>
      <p:ext uri="{BB962C8B-B14F-4D97-AF65-F5344CB8AC3E}">
        <p14:creationId xmlns:p14="http://schemas.microsoft.com/office/powerpoint/2010/main" val="576331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Additional Hierarchies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4" name="Rectangle 3">
            <a:extLst>
              <a:ext uri="{FF2B5EF4-FFF2-40B4-BE49-F238E27FC236}">
                <a16:creationId xmlns:a16="http://schemas.microsoft.com/office/drawing/2014/main" id="{2D81A389-90BF-47B8-B48D-F45C5EBE8FBC}"/>
              </a:ext>
            </a:extLst>
          </p:cNvPr>
          <p:cNvSpPr/>
          <p:nvPr/>
        </p:nvSpPr>
        <p:spPr>
          <a:xfrm>
            <a:off x="333214" y="2136338"/>
            <a:ext cx="11325386" cy="2862322"/>
          </a:xfrm>
          <a:prstGeom prst="rect">
            <a:avLst/>
          </a:prstGeom>
        </p:spPr>
        <p:txBody>
          <a:bodyPr wrap="square">
            <a:spAutoFit/>
          </a:bodyPr>
          <a:lstStyle/>
          <a:p>
            <a:r>
              <a:rPr lang="en-US" dirty="0">
                <a:solidFill>
                  <a:srgbClr val="57A64A"/>
                </a:solidFill>
                <a:latin typeface="Consolas" panose="020B0609020204030204" pitchFamily="49" charset="0"/>
              </a:rPr>
              <a:t>-- Make Ada the boss</a:t>
            </a:r>
          </a:p>
          <a:p>
            <a:r>
              <a:rPr lang="en-US" dirty="0">
                <a:solidFill>
                  <a:srgbClr val="429C9E"/>
                </a:solidFill>
                <a:latin typeface="Consolas" panose="020B0609020204030204" pitchFamily="49" charset="0"/>
              </a:rPr>
              <a:t>INSERT INTO </a:t>
            </a:r>
            <a:r>
              <a:rPr lang="en-US" dirty="0" err="1">
                <a:solidFill>
                  <a:srgbClr val="DCDCDC"/>
                </a:solidFill>
                <a:latin typeface="Consolas" panose="020B0609020204030204" pitchFamily="49" charset="0"/>
              </a:rPr>
              <a:t>Employee_Employee</a:t>
            </a:r>
            <a:r>
              <a:rPr lang="en-US" dirty="0">
                <a:solidFill>
                  <a:srgbClr val="DCDCDC"/>
                </a:solidFill>
                <a:latin typeface="Consolas" panose="020B0609020204030204" pitchFamily="49" charset="0"/>
              </a:rPr>
              <a:t> </a:t>
            </a:r>
            <a:r>
              <a:rPr lang="en-US" dirty="0">
                <a:solidFill>
                  <a:srgbClr val="808080"/>
                </a:solidFill>
                <a:latin typeface="Consolas" panose="020B0609020204030204" pitchFamily="49" charset="0"/>
              </a:rPr>
              <a:t>(</a:t>
            </a:r>
            <a:r>
              <a:rPr lang="en-US" dirty="0" err="1">
                <a:solidFill>
                  <a:srgbClr val="DCDCDC"/>
                </a:solidFill>
                <a:latin typeface="Consolas" panose="020B0609020204030204" pitchFamily="49" charset="0"/>
              </a:rPr>
              <a:t>ParentEmployeeId</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ChildEmployeeId</a:t>
            </a:r>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a:solidFill>
                  <a:srgbClr val="429C9E"/>
                </a:solidFill>
                <a:latin typeface="Consolas" panose="020B0609020204030204" pitchFamily="49" charset="0"/>
              </a:rPr>
              <a:t>SELECT</a:t>
            </a:r>
            <a:r>
              <a:rPr lang="en-US" dirty="0">
                <a:solidFill>
                  <a:srgbClr val="0000FF"/>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429C9E"/>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EmployeeId</a:t>
            </a:r>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a:solidFill>
                  <a:srgbClr val="DCDCDC"/>
                </a:solidFill>
                <a:latin typeface="Consolas" panose="020B0609020204030204" pitchFamily="49" charset="0"/>
              </a:rPr>
              <a:t>Employees</a:t>
            </a:r>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WHERE</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EmployeeName</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'Ada C. Lavigne'</a:t>
            </a:r>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EmployeeId</a:t>
            </a:r>
            <a:endParaRPr lang="en-US" dirty="0">
              <a:solidFill>
                <a:srgbClr val="DCDCDC"/>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a:solidFill>
                  <a:srgbClr val="DCDCDC"/>
                </a:solidFill>
                <a:latin typeface="Consolas" panose="020B0609020204030204" pitchFamily="49" charset="0"/>
              </a:rPr>
              <a:t>Employees</a:t>
            </a: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WHERE</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EmployeeId</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IN</a:t>
            </a:r>
            <a:r>
              <a:rPr lang="en-US" dirty="0">
                <a:solidFill>
                  <a:srgbClr val="0000FF"/>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429C9E"/>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EmployeeId</a:t>
            </a:r>
            <a:endParaRPr lang="en-US" dirty="0">
              <a:solidFill>
                <a:srgbClr val="DCDCDC"/>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FROM </a:t>
            </a:r>
            <a:r>
              <a:rPr lang="en-US" dirty="0" err="1">
                <a:solidFill>
                  <a:srgbClr val="DCDCDC"/>
                </a:solidFill>
                <a:latin typeface="Consolas" panose="020B0609020204030204" pitchFamily="49" charset="0"/>
              </a:rPr>
              <a:t>Employee_Group</a:t>
            </a:r>
            <a:endParaRPr lang="en-US" dirty="0">
              <a:solidFill>
                <a:srgbClr val="DCDCDC"/>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WHERE</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Employee_Group</a:t>
            </a:r>
            <a:r>
              <a:rPr lang="en-US" dirty="0" err="1">
                <a:solidFill>
                  <a:srgbClr val="808080"/>
                </a:solidFill>
                <a:latin typeface="Consolas" panose="020B0609020204030204" pitchFamily="49" charset="0"/>
              </a:rPr>
              <a:t>.</a:t>
            </a:r>
            <a:r>
              <a:rPr lang="en-US" dirty="0" err="1">
                <a:solidFill>
                  <a:srgbClr val="DCDCDC"/>
                </a:solidFill>
                <a:latin typeface="Consolas" panose="020B0609020204030204" pitchFamily="49" charset="0"/>
              </a:rPr>
              <a:t>GroupId</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FF"/>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429C9E"/>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GroupId</a:t>
            </a:r>
            <a:endParaRPr lang="en-US" dirty="0">
              <a:solidFill>
                <a:srgbClr val="DCDCDC"/>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a:solidFill>
                  <a:srgbClr val="DCDCDC"/>
                </a:solidFill>
                <a:latin typeface="Consolas" panose="020B0609020204030204" pitchFamily="49" charset="0"/>
              </a:rPr>
              <a:t>Groups</a:t>
            </a: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WHERE</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GroupName</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'Sales'</a:t>
            </a:r>
            <a:r>
              <a:rPr lang="en-US" dirty="0">
                <a:solidFill>
                  <a:srgbClr val="808080"/>
                </a:solidFill>
                <a:latin typeface="Consolas" panose="020B0609020204030204" pitchFamily="49" charset="0"/>
              </a:rPr>
              <a:t>))</a:t>
            </a:r>
            <a:endParaRPr lang="en-US" dirty="0"/>
          </a:p>
        </p:txBody>
      </p:sp>
    </p:spTree>
    <p:extLst>
      <p:ext uri="{BB962C8B-B14F-4D97-AF65-F5344CB8AC3E}">
        <p14:creationId xmlns:p14="http://schemas.microsoft.com/office/powerpoint/2010/main" val="32522099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Additional Hierarchies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graphicFrame>
        <p:nvGraphicFramePr>
          <p:cNvPr id="3" name="Table 2">
            <a:extLst>
              <a:ext uri="{FF2B5EF4-FFF2-40B4-BE49-F238E27FC236}">
                <a16:creationId xmlns:a16="http://schemas.microsoft.com/office/drawing/2014/main" id="{B6F3B07A-2C40-4312-A5F4-5B8F1D9B5614}"/>
              </a:ext>
            </a:extLst>
          </p:cNvPr>
          <p:cNvGraphicFramePr>
            <a:graphicFrameLocks noGrp="1"/>
          </p:cNvGraphicFramePr>
          <p:nvPr>
            <p:extLst>
              <p:ext uri="{D42A27DB-BD31-4B8C-83A1-F6EECF244321}">
                <p14:modId xmlns:p14="http://schemas.microsoft.com/office/powerpoint/2010/main" val="1915759745"/>
              </p:ext>
            </p:extLst>
          </p:nvPr>
        </p:nvGraphicFramePr>
        <p:xfrm>
          <a:off x="205645" y="1440198"/>
          <a:ext cx="3149537" cy="148336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EmployeeId</a:t>
                      </a:r>
                      <a:endParaRPr lang="en-US"/>
                    </a:p>
                  </a:txBody>
                  <a:tcPr/>
                </a:tc>
                <a:tc>
                  <a:txBody>
                    <a:bodyPr/>
                    <a:lstStyle/>
                    <a:p>
                      <a:r>
                        <a:rPr lang="en-US" err="1"/>
                        <a:t>EmployeeName</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Willis B. Hawkins</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Neil S. Vega</a:t>
                      </a:r>
                    </a:p>
                  </a:txBody>
                  <a:tcPr/>
                </a:tc>
                <a:extLst>
                  <a:ext uri="{0D108BD9-81ED-4DB2-BD59-A6C34878D82A}">
                    <a16:rowId xmlns:a16="http://schemas.microsoft.com/office/drawing/2014/main" val="2306899150"/>
                  </a:ext>
                </a:extLst>
              </a:tr>
              <a:tr h="370840">
                <a:tc>
                  <a:txBody>
                    <a:bodyPr/>
                    <a:lstStyle/>
                    <a:p>
                      <a:r>
                        <a:rPr lang="en-US"/>
                        <a:t>3</a:t>
                      </a:r>
                    </a:p>
                  </a:txBody>
                  <a:tcPr/>
                </a:tc>
                <a:tc>
                  <a:txBody>
                    <a:bodyPr/>
                    <a:lstStyle/>
                    <a:p>
                      <a:r>
                        <a:rPr lang="en-US"/>
                        <a:t>Ada C. Lavigne</a:t>
                      </a:r>
                    </a:p>
                  </a:txBody>
                  <a:tcPr/>
                </a:tc>
                <a:extLst>
                  <a:ext uri="{0D108BD9-81ED-4DB2-BD59-A6C34878D82A}">
                    <a16:rowId xmlns:a16="http://schemas.microsoft.com/office/drawing/2014/main" val="517076996"/>
                  </a:ext>
                </a:extLst>
              </a:tr>
            </a:tbl>
          </a:graphicData>
        </a:graphic>
      </p:graphicFrame>
      <p:graphicFrame>
        <p:nvGraphicFramePr>
          <p:cNvPr id="6" name="Table 5">
            <a:extLst>
              <a:ext uri="{FF2B5EF4-FFF2-40B4-BE49-F238E27FC236}">
                <a16:creationId xmlns:a16="http://schemas.microsoft.com/office/drawing/2014/main" id="{5EA39EB0-FE41-4839-BC84-6204E8973D12}"/>
              </a:ext>
            </a:extLst>
          </p:cNvPr>
          <p:cNvGraphicFramePr>
            <a:graphicFrameLocks noGrp="1"/>
          </p:cNvGraphicFramePr>
          <p:nvPr>
            <p:extLst>
              <p:ext uri="{D42A27DB-BD31-4B8C-83A1-F6EECF244321}">
                <p14:modId xmlns:p14="http://schemas.microsoft.com/office/powerpoint/2010/main" val="1916659661"/>
              </p:ext>
            </p:extLst>
          </p:nvPr>
        </p:nvGraphicFramePr>
        <p:xfrm>
          <a:off x="205644" y="3126930"/>
          <a:ext cx="3149537" cy="148336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GroupId</a:t>
                      </a:r>
                      <a:endParaRPr lang="en-US"/>
                    </a:p>
                  </a:txBody>
                  <a:tcPr/>
                </a:tc>
                <a:tc>
                  <a:txBody>
                    <a:bodyPr/>
                    <a:lstStyle/>
                    <a:p>
                      <a:r>
                        <a:rPr lang="en-US" err="1"/>
                        <a:t>GroupName</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Engineering</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Sales</a:t>
                      </a:r>
                    </a:p>
                  </a:txBody>
                  <a:tcPr/>
                </a:tc>
                <a:extLst>
                  <a:ext uri="{0D108BD9-81ED-4DB2-BD59-A6C34878D82A}">
                    <a16:rowId xmlns:a16="http://schemas.microsoft.com/office/drawing/2014/main" val="2306899150"/>
                  </a:ext>
                </a:extLst>
              </a:tr>
              <a:tr h="370840">
                <a:tc>
                  <a:txBody>
                    <a:bodyPr/>
                    <a:lstStyle/>
                    <a:p>
                      <a:r>
                        <a:rPr lang="en-US"/>
                        <a:t>3</a:t>
                      </a:r>
                    </a:p>
                  </a:txBody>
                  <a:tcPr/>
                </a:tc>
                <a:tc>
                  <a:txBody>
                    <a:bodyPr/>
                    <a:lstStyle/>
                    <a:p>
                      <a:r>
                        <a:rPr lang="en-US"/>
                        <a:t>Product Group</a:t>
                      </a:r>
                    </a:p>
                  </a:txBody>
                  <a:tcPr/>
                </a:tc>
                <a:extLst>
                  <a:ext uri="{0D108BD9-81ED-4DB2-BD59-A6C34878D82A}">
                    <a16:rowId xmlns:a16="http://schemas.microsoft.com/office/drawing/2014/main" val="1546400315"/>
                  </a:ext>
                </a:extLst>
              </a:tr>
            </a:tbl>
          </a:graphicData>
        </a:graphic>
      </p:graphicFrame>
      <p:graphicFrame>
        <p:nvGraphicFramePr>
          <p:cNvPr id="8" name="Table 7">
            <a:extLst>
              <a:ext uri="{FF2B5EF4-FFF2-40B4-BE49-F238E27FC236}">
                <a16:creationId xmlns:a16="http://schemas.microsoft.com/office/drawing/2014/main" id="{1A2C2BB5-DF16-45D9-B19C-633D1FBF4062}"/>
              </a:ext>
            </a:extLst>
          </p:cNvPr>
          <p:cNvGraphicFramePr>
            <a:graphicFrameLocks noGrp="1"/>
          </p:cNvGraphicFramePr>
          <p:nvPr>
            <p:extLst>
              <p:ext uri="{D42A27DB-BD31-4B8C-83A1-F6EECF244321}">
                <p14:modId xmlns:p14="http://schemas.microsoft.com/office/powerpoint/2010/main" val="3222886573"/>
              </p:ext>
            </p:extLst>
          </p:nvPr>
        </p:nvGraphicFramePr>
        <p:xfrm>
          <a:off x="3537782" y="1440198"/>
          <a:ext cx="3149537" cy="296672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GroupId</a:t>
                      </a:r>
                      <a:endParaRPr lang="en-US"/>
                    </a:p>
                  </a:txBody>
                  <a:tcPr/>
                </a:tc>
                <a:tc>
                  <a:txBody>
                    <a:bodyPr/>
                    <a:lstStyle/>
                    <a:p>
                      <a:r>
                        <a:rPr lang="en-US" err="1"/>
                        <a:t>EmployeeId</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3</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1</a:t>
                      </a:r>
                    </a:p>
                  </a:txBody>
                  <a:tcPr/>
                </a:tc>
                <a:extLst>
                  <a:ext uri="{0D108BD9-81ED-4DB2-BD59-A6C34878D82A}">
                    <a16:rowId xmlns:a16="http://schemas.microsoft.com/office/drawing/2014/main" val="2306899150"/>
                  </a:ext>
                </a:extLst>
              </a:tr>
              <a:tr h="370840">
                <a:tc>
                  <a:txBody>
                    <a:bodyPr/>
                    <a:lstStyle/>
                    <a:p>
                      <a:r>
                        <a:rPr lang="en-US"/>
                        <a:t>2</a:t>
                      </a:r>
                    </a:p>
                  </a:txBody>
                  <a:tcPr/>
                </a:tc>
                <a:tc>
                  <a:txBody>
                    <a:bodyPr/>
                    <a:lstStyle/>
                    <a:p>
                      <a:r>
                        <a:rPr lang="en-US"/>
                        <a:t>2</a:t>
                      </a:r>
                    </a:p>
                  </a:txBody>
                  <a:tcPr/>
                </a:tc>
                <a:extLst>
                  <a:ext uri="{0D108BD9-81ED-4DB2-BD59-A6C34878D82A}">
                    <a16:rowId xmlns:a16="http://schemas.microsoft.com/office/drawing/2014/main" val="1484421926"/>
                  </a:ext>
                </a:extLst>
              </a:tr>
              <a:tr h="370840">
                <a:tc>
                  <a:txBody>
                    <a:bodyPr/>
                    <a:lstStyle/>
                    <a:p>
                      <a:r>
                        <a:rPr lang="en-US"/>
                        <a:t>2</a:t>
                      </a:r>
                    </a:p>
                  </a:txBody>
                  <a:tcPr/>
                </a:tc>
                <a:tc>
                  <a:txBody>
                    <a:bodyPr/>
                    <a:lstStyle/>
                    <a:p>
                      <a:r>
                        <a:rPr lang="en-US"/>
                        <a:t>3</a:t>
                      </a:r>
                    </a:p>
                  </a:txBody>
                  <a:tcPr/>
                </a:tc>
                <a:extLst>
                  <a:ext uri="{0D108BD9-81ED-4DB2-BD59-A6C34878D82A}">
                    <a16:rowId xmlns:a16="http://schemas.microsoft.com/office/drawing/2014/main" val="835933088"/>
                  </a:ext>
                </a:extLst>
              </a:tr>
              <a:tr h="370840">
                <a:tc>
                  <a:txBody>
                    <a:bodyPr/>
                    <a:lstStyle/>
                    <a:p>
                      <a:r>
                        <a:rPr lang="en-US"/>
                        <a:t>3</a:t>
                      </a:r>
                    </a:p>
                  </a:txBody>
                  <a:tcPr/>
                </a:tc>
                <a:tc>
                  <a:txBody>
                    <a:bodyPr/>
                    <a:lstStyle/>
                    <a:p>
                      <a:r>
                        <a:rPr lang="en-US"/>
                        <a:t>1</a:t>
                      </a:r>
                    </a:p>
                  </a:txBody>
                  <a:tcPr/>
                </a:tc>
                <a:extLst>
                  <a:ext uri="{0D108BD9-81ED-4DB2-BD59-A6C34878D82A}">
                    <a16:rowId xmlns:a16="http://schemas.microsoft.com/office/drawing/2014/main" val="3131917589"/>
                  </a:ext>
                </a:extLst>
              </a:tr>
              <a:tr h="370840">
                <a:tc>
                  <a:txBody>
                    <a:bodyPr/>
                    <a:lstStyle/>
                    <a:p>
                      <a:r>
                        <a:rPr lang="en-US"/>
                        <a:t>3</a:t>
                      </a:r>
                    </a:p>
                  </a:txBody>
                  <a:tcPr/>
                </a:tc>
                <a:tc>
                  <a:txBody>
                    <a:bodyPr/>
                    <a:lstStyle/>
                    <a:p>
                      <a:r>
                        <a:rPr lang="en-US"/>
                        <a:t>2</a:t>
                      </a:r>
                    </a:p>
                  </a:txBody>
                  <a:tcPr/>
                </a:tc>
                <a:extLst>
                  <a:ext uri="{0D108BD9-81ED-4DB2-BD59-A6C34878D82A}">
                    <a16:rowId xmlns:a16="http://schemas.microsoft.com/office/drawing/2014/main" val="910831967"/>
                  </a:ext>
                </a:extLst>
              </a:tr>
              <a:tr h="370840">
                <a:tc>
                  <a:txBody>
                    <a:bodyPr/>
                    <a:lstStyle/>
                    <a:p>
                      <a:r>
                        <a:rPr lang="en-US"/>
                        <a:t>3</a:t>
                      </a:r>
                    </a:p>
                  </a:txBody>
                  <a:tcPr/>
                </a:tc>
                <a:tc>
                  <a:txBody>
                    <a:bodyPr/>
                    <a:lstStyle/>
                    <a:p>
                      <a:r>
                        <a:rPr lang="en-US"/>
                        <a:t>3</a:t>
                      </a:r>
                    </a:p>
                  </a:txBody>
                  <a:tcPr/>
                </a:tc>
                <a:extLst>
                  <a:ext uri="{0D108BD9-81ED-4DB2-BD59-A6C34878D82A}">
                    <a16:rowId xmlns:a16="http://schemas.microsoft.com/office/drawing/2014/main" val="1586746527"/>
                  </a:ext>
                </a:extLst>
              </a:tr>
            </a:tbl>
          </a:graphicData>
        </a:graphic>
      </p:graphicFrame>
      <p:graphicFrame>
        <p:nvGraphicFramePr>
          <p:cNvPr id="12" name="Table 11">
            <a:extLst>
              <a:ext uri="{FF2B5EF4-FFF2-40B4-BE49-F238E27FC236}">
                <a16:creationId xmlns:a16="http://schemas.microsoft.com/office/drawing/2014/main" id="{F288EA3A-936F-4E03-8D6E-AB55D43C8BBA}"/>
              </a:ext>
            </a:extLst>
          </p:cNvPr>
          <p:cNvGraphicFramePr>
            <a:graphicFrameLocks noGrp="1"/>
          </p:cNvGraphicFramePr>
          <p:nvPr>
            <p:extLst>
              <p:ext uri="{D42A27DB-BD31-4B8C-83A1-F6EECF244321}">
                <p14:modId xmlns:p14="http://schemas.microsoft.com/office/powerpoint/2010/main" val="2774382769"/>
              </p:ext>
            </p:extLst>
          </p:nvPr>
        </p:nvGraphicFramePr>
        <p:xfrm>
          <a:off x="205644" y="4813662"/>
          <a:ext cx="3149537" cy="1112520"/>
        </p:xfrm>
        <a:graphic>
          <a:graphicData uri="http://schemas.openxmlformats.org/drawingml/2006/table">
            <a:tbl>
              <a:tblPr firstRow="1" bandRow="1">
                <a:tableStyleId>{7DF18680-E054-41AD-8BC1-D1AEF772440D}</a:tableStyleId>
              </a:tblPr>
              <a:tblGrid>
                <a:gridCol w="1588578">
                  <a:extLst>
                    <a:ext uri="{9D8B030D-6E8A-4147-A177-3AD203B41FA5}">
                      <a16:colId xmlns:a16="http://schemas.microsoft.com/office/drawing/2014/main" val="1458798595"/>
                    </a:ext>
                  </a:extLst>
                </a:gridCol>
                <a:gridCol w="1560959">
                  <a:extLst>
                    <a:ext uri="{9D8B030D-6E8A-4147-A177-3AD203B41FA5}">
                      <a16:colId xmlns:a16="http://schemas.microsoft.com/office/drawing/2014/main" val="42479433"/>
                    </a:ext>
                  </a:extLst>
                </a:gridCol>
              </a:tblGrid>
              <a:tr h="370840">
                <a:tc>
                  <a:txBody>
                    <a:bodyPr/>
                    <a:lstStyle/>
                    <a:p>
                      <a:r>
                        <a:rPr lang="en-US" err="1"/>
                        <a:t>ParentGroupId</a:t>
                      </a:r>
                      <a:endParaRPr lang="en-US"/>
                    </a:p>
                  </a:txBody>
                  <a:tcPr/>
                </a:tc>
                <a:tc>
                  <a:txBody>
                    <a:bodyPr/>
                    <a:lstStyle/>
                    <a:p>
                      <a:r>
                        <a:rPr lang="en-US" err="1"/>
                        <a:t>ChildGroupId</a:t>
                      </a:r>
                      <a:endParaRPr lang="en-US"/>
                    </a:p>
                  </a:txBody>
                  <a:tcPr/>
                </a:tc>
                <a:extLst>
                  <a:ext uri="{0D108BD9-81ED-4DB2-BD59-A6C34878D82A}">
                    <a16:rowId xmlns:a16="http://schemas.microsoft.com/office/drawing/2014/main" val="2765874943"/>
                  </a:ext>
                </a:extLst>
              </a:tr>
              <a:tr h="370840">
                <a:tc>
                  <a:txBody>
                    <a:bodyPr/>
                    <a:lstStyle/>
                    <a:p>
                      <a:r>
                        <a:rPr lang="en-US"/>
                        <a:t>3</a:t>
                      </a:r>
                    </a:p>
                  </a:txBody>
                  <a:tcPr/>
                </a:tc>
                <a:tc>
                  <a:txBody>
                    <a:bodyPr/>
                    <a:lstStyle/>
                    <a:p>
                      <a:r>
                        <a:rPr lang="en-US"/>
                        <a:t>1</a:t>
                      </a:r>
                    </a:p>
                  </a:txBody>
                  <a:tcPr/>
                </a:tc>
                <a:extLst>
                  <a:ext uri="{0D108BD9-81ED-4DB2-BD59-A6C34878D82A}">
                    <a16:rowId xmlns:a16="http://schemas.microsoft.com/office/drawing/2014/main" val="2333973330"/>
                  </a:ext>
                </a:extLst>
              </a:tr>
              <a:tr h="370840">
                <a:tc>
                  <a:txBody>
                    <a:bodyPr/>
                    <a:lstStyle/>
                    <a:p>
                      <a:r>
                        <a:rPr lang="en-US"/>
                        <a:t>3</a:t>
                      </a:r>
                    </a:p>
                  </a:txBody>
                  <a:tcPr/>
                </a:tc>
                <a:tc>
                  <a:txBody>
                    <a:bodyPr/>
                    <a:lstStyle/>
                    <a:p>
                      <a:r>
                        <a:rPr lang="en-US"/>
                        <a:t>2</a:t>
                      </a:r>
                    </a:p>
                  </a:txBody>
                  <a:tcPr/>
                </a:tc>
                <a:extLst>
                  <a:ext uri="{0D108BD9-81ED-4DB2-BD59-A6C34878D82A}">
                    <a16:rowId xmlns:a16="http://schemas.microsoft.com/office/drawing/2014/main" val="2306899150"/>
                  </a:ext>
                </a:extLst>
              </a:tr>
            </a:tbl>
          </a:graphicData>
        </a:graphic>
      </p:graphicFrame>
      <p:graphicFrame>
        <p:nvGraphicFramePr>
          <p:cNvPr id="14" name="Table 13">
            <a:extLst>
              <a:ext uri="{FF2B5EF4-FFF2-40B4-BE49-F238E27FC236}">
                <a16:creationId xmlns:a16="http://schemas.microsoft.com/office/drawing/2014/main" id="{1BCAAD64-79D1-41B0-BD65-F2D99AA1EDA5}"/>
              </a:ext>
            </a:extLst>
          </p:cNvPr>
          <p:cNvGraphicFramePr>
            <a:graphicFrameLocks noGrp="1"/>
          </p:cNvGraphicFramePr>
          <p:nvPr>
            <p:extLst>
              <p:ext uri="{D42A27DB-BD31-4B8C-83A1-F6EECF244321}">
                <p14:modId xmlns:p14="http://schemas.microsoft.com/office/powerpoint/2010/main" val="2196097682"/>
              </p:ext>
            </p:extLst>
          </p:nvPr>
        </p:nvGraphicFramePr>
        <p:xfrm>
          <a:off x="3537782" y="4813662"/>
          <a:ext cx="3149537" cy="1483360"/>
        </p:xfrm>
        <a:graphic>
          <a:graphicData uri="http://schemas.openxmlformats.org/drawingml/2006/table">
            <a:tbl>
              <a:tblPr firstRow="1" bandRow="1">
                <a:tableStyleId>{7DF18680-E054-41AD-8BC1-D1AEF772440D}</a:tableStyleId>
              </a:tblPr>
              <a:tblGrid>
                <a:gridCol w="1588578">
                  <a:extLst>
                    <a:ext uri="{9D8B030D-6E8A-4147-A177-3AD203B41FA5}">
                      <a16:colId xmlns:a16="http://schemas.microsoft.com/office/drawing/2014/main" val="1458798595"/>
                    </a:ext>
                  </a:extLst>
                </a:gridCol>
                <a:gridCol w="1560959">
                  <a:extLst>
                    <a:ext uri="{9D8B030D-6E8A-4147-A177-3AD203B41FA5}">
                      <a16:colId xmlns:a16="http://schemas.microsoft.com/office/drawing/2014/main" val="42479433"/>
                    </a:ext>
                  </a:extLst>
                </a:gridCol>
              </a:tblGrid>
              <a:tr h="370840">
                <a:tc>
                  <a:txBody>
                    <a:bodyPr/>
                    <a:lstStyle/>
                    <a:p>
                      <a:r>
                        <a:rPr lang="en-US" sz="1400" err="1"/>
                        <a:t>ParentEmployeeId</a:t>
                      </a:r>
                      <a:endParaRPr lang="en-US" sz="1400"/>
                    </a:p>
                  </a:txBody>
                  <a:tcPr/>
                </a:tc>
                <a:tc>
                  <a:txBody>
                    <a:bodyPr/>
                    <a:lstStyle/>
                    <a:p>
                      <a:r>
                        <a:rPr lang="en-US" sz="1400" err="1"/>
                        <a:t>ChildEmployeeId</a:t>
                      </a:r>
                      <a:endParaRPr lang="en-US"/>
                    </a:p>
                  </a:txBody>
                  <a:tcPr/>
                </a:tc>
                <a:extLst>
                  <a:ext uri="{0D108BD9-81ED-4DB2-BD59-A6C34878D82A}">
                    <a16:rowId xmlns:a16="http://schemas.microsoft.com/office/drawing/2014/main" val="2765874943"/>
                  </a:ext>
                </a:extLst>
              </a:tr>
              <a:tr h="370840">
                <a:tc>
                  <a:txBody>
                    <a:bodyPr/>
                    <a:lstStyle/>
                    <a:p>
                      <a:r>
                        <a:rPr lang="en-US"/>
                        <a:t>3</a:t>
                      </a:r>
                    </a:p>
                  </a:txBody>
                  <a:tcPr/>
                </a:tc>
                <a:tc>
                  <a:txBody>
                    <a:bodyPr/>
                    <a:lstStyle/>
                    <a:p>
                      <a:r>
                        <a:rPr lang="en-US"/>
                        <a:t>1</a:t>
                      </a:r>
                    </a:p>
                  </a:txBody>
                  <a:tcPr/>
                </a:tc>
                <a:extLst>
                  <a:ext uri="{0D108BD9-81ED-4DB2-BD59-A6C34878D82A}">
                    <a16:rowId xmlns:a16="http://schemas.microsoft.com/office/drawing/2014/main" val="2333973330"/>
                  </a:ext>
                </a:extLst>
              </a:tr>
              <a:tr h="370840">
                <a:tc>
                  <a:txBody>
                    <a:bodyPr/>
                    <a:lstStyle/>
                    <a:p>
                      <a:r>
                        <a:rPr lang="en-US"/>
                        <a:t>3</a:t>
                      </a:r>
                    </a:p>
                  </a:txBody>
                  <a:tcPr/>
                </a:tc>
                <a:tc>
                  <a:txBody>
                    <a:bodyPr/>
                    <a:lstStyle/>
                    <a:p>
                      <a:r>
                        <a:rPr lang="en-US"/>
                        <a:t>2</a:t>
                      </a:r>
                    </a:p>
                  </a:txBody>
                  <a:tcPr/>
                </a:tc>
                <a:extLst>
                  <a:ext uri="{0D108BD9-81ED-4DB2-BD59-A6C34878D82A}">
                    <a16:rowId xmlns:a16="http://schemas.microsoft.com/office/drawing/2014/main" val="2306899150"/>
                  </a:ext>
                </a:extLst>
              </a:tr>
              <a:tr h="370840">
                <a:tc>
                  <a:txBody>
                    <a:bodyPr/>
                    <a:lstStyle/>
                    <a:p>
                      <a:r>
                        <a:rPr lang="en-US"/>
                        <a:t>3</a:t>
                      </a:r>
                    </a:p>
                  </a:txBody>
                  <a:tcPr/>
                </a:tc>
                <a:tc>
                  <a:txBody>
                    <a:bodyPr/>
                    <a:lstStyle/>
                    <a:p>
                      <a:r>
                        <a:rPr lang="en-US"/>
                        <a:t>3</a:t>
                      </a:r>
                    </a:p>
                  </a:txBody>
                  <a:tcPr/>
                </a:tc>
                <a:extLst>
                  <a:ext uri="{0D108BD9-81ED-4DB2-BD59-A6C34878D82A}">
                    <a16:rowId xmlns:a16="http://schemas.microsoft.com/office/drawing/2014/main" val="582860321"/>
                  </a:ext>
                </a:extLst>
              </a:tr>
            </a:tbl>
          </a:graphicData>
        </a:graphic>
      </p:graphicFrame>
      <p:pic>
        <p:nvPicPr>
          <p:cNvPr id="16" name="Picture 15" descr="Additional hierarchies relational schema">
            <a:extLst>
              <a:ext uri="{FF2B5EF4-FFF2-40B4-BE49-F238E27FC236}">
                <a16:creationId xmlns:a16="http://schemas.microsoft.com/office/drawing/2014/main" id="{A419A157-BD25-4859-9420-769AB7677121}"/>
              </a:ext>
            </a:extLst>
          </p:cNvPr>
          <p:cNvPicPr>
            <a:picLocks noChangeAspect="1"/>
          </p:cNvPicPr>
          <p:nvPr/>
        </p:nvPicPr>
        <p:blipFill>
          <a:blip r:embed="rId3"/>
          <a:stretch>
            <a:fillRect/>
          </a:stretch>
        </p:blipFill>
        <p:spPr>
          <a:xfrm>
            <a:off x="7170275" y="1836147"/>
            <a:ext cx="4772025" cy="3533775"/>
          </a:xfrm>
          <a:prstGeom prst="rect">
            <a:avLst/>
          </a:prstGeom>
        </p:spPr>
      </p:pic>
    </p:spTree>
    <p:extLst>
      <p:ext uri="{BB962C8B-B14F-4D97-AF65-F5344CB8AC3E}">
        <p14:creationId xmlns:p14="http://schemas.microsoft.com/office/powerpoint/2010/main" val="25824854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Additional Hierarchies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4" name="Rectangle 3">
            <a:extLst>
              <a:ext uri="{FF2B5EF4-FFF2-40B4-BE49-F238E27FC236}">
                <a16:creationId xmlns:a16="http://schemas.microsoft.com/office/drawing/2014/main" id="{2D81A389-90BF-47B8-B48D-F45C5EBE8FBC}"/>
              </a:ext>
            </a:extLst>
          </p:cNvPr>
          <p:cNvSpPr/>
          <p:nvPr/>
        </p:nvSpPr>
        <p:spPr>
          <a:xfrm>
            <a:off x="333214" y="2136338"/>
            <a:ext cx="11325386" cy="1154162"/>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300" dirty="0">
                <a:solidFill>
                  <a:srgbClr val="57A64A"/>
                </a:solidFill>
                <a:latin typeface="Consolas" panose="020B0609020204030204" pitchFamily="49" charset="0"/>
              </a:rPr>
              <a:t>// Add relationships</a:t>
            </a:r>
          </a:p>
          <a:p>
            <a:pPr lvl="0" eaLnBrk="0" fontAlgn="base" hangingPunct="0">
              <a:spcBef>
                <a:spcPct val="0"/>
              </a:spcBef>
              <a:spcAft>
                <a:spcPct val="0"/>
              </a:spcAft>
            </a:pPr>
            <a:r>
              <a:rPr kumimoji="0" lang="en-US" altLang="en-US" sz="2300" b="0" i="0" u="none" strike="noStrike" cap="none" normalizeH="0" baseline="0" dirty="0" err="1">
                <a:ln>
                  <a:noFill/>
                </a:ln>
                <a:solidFill>
                  <a:srgbClr val="DCDCDC"/>
                </a:solidFill>
                <a:effectLst/>
                <a:latin typeface="Consolas" panose="020B0609020204030204" pitchFamily="49" charset="0"/>
              </a:rPr>
              <a:t>g.V</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a:ln>
                  <a:noFill/>
                </a:ln>
                <a:solidFill>
                  <a:srgbClr val="FF9900"/>
                </a:solidFill>
                <a:effectLst/>
                <a:latin typeface="Consolas" panose="020B0609020204030204" pitchFamily="49" charset="0"/>
              </a:rPr>
              <a:t>'Ada C. Lavigne'</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err="1">
                <a:ln>
                  <a:noFill/>
                </a:ln>
                <a:solidFill>
                  <a:srgbClr val="DCDCDC"/>
                </a:solidFill>
                <a:effectLst/>
                <a:latin typeface="Consolas" panose="020B0609020204030204" pitchFamily="49" charset="0"/>
              </a:rPr>
              <a:t>addE</a:t>
            </a:r>
            <a:r>
              <a:rPr kumimoji="0" lang="en-US" altLang="en-US" sz="2300" b="0" i="0" u="none" strike="noStrike" cap="none" normalizeH="0" baseline="0" dirty="0">
                <a:ln>
                  <a:noFill/>
                </a:ln>
                <a:solidFill>
                  <a:srgbClr val="DCDCDC"/>
                </a:solidFill>
                <a:effectLst/>
                <a:latin typeface="Consolas" panose="020B0609020204030204" pitchFamily="49" charset="0"/>
              </a:rPr>
              <a:t>('</a:t>
            </a:r>
            <a:r>
              <a:rPr lang="en-US" altLang="en-US" sz="2300" dirty="0" err="1">
                <a:solidFill>
                  <a:srgbClr val="FF9900"/>
                </a:solidFill>
                <a:latin typeface="Consolas" panose="020B0609020204030204" pitchFamily="49" charset="0"/>
              </a:rPr>
              <a:t>has_report</a:t>
            </a:r>
            <a:r>
              <a:rPr kumimoji="0" lang="en-US" altLang="en-US" sz="2300" b="0" i="0" u="none" strike="noStrike" cap="none" normalizeH="0" baseline="0" dirty="0">
                <a:ln>
                  <a:noFill/>
                </a:ln>
                <a:solidFill>
                  <a:srgbClr val="DCDCDC"/>
                </a:solidFill>
                <a:effectLst/>
                <a:latin typeface="Consolas" panose="020B0609020204030204" pitchFamily="49" charset="0"/>
              </a:rPr>
              <a:t>').to(</a:t>
            </a:r>
            <a:r>
              <a:rPr kumimoji="0" lang="en-US" altLang="en-US" sz="2300" b="0" i="0" u="none" strike="noStrike" cap="none" normalizeH="0" baseline="0" dirty="0" err="1">
                <a:ln>
                  <a:noFill/>
                </a:ln>
                <a:solidFill>
                  <a:srgbClr val="DCDCDC"/>
                </a:solidFill>
                <a:effectLst/>
                <a:latin typeface="Consolas" panose="020B0609020204030204" pitchFamily="49" charset="0"/>
              </a:rPr>
              <a:t>g.V</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a:ln>
                  <a:noFill/>
                </a:ln>
                <a:solidFill>
                  <a:srgbClr val="FF9900"/>
                </a:solidFill>
                <a:effectLst/>
                <a:latin typeface="Consolas" panose="020B0609020204030204" pitchFamily="49" charset="0"/>
              </a:rPr>
              <a:t>'Willis B. Hawkins</a:t>
            </a:r>
            <a:r>
              <a:rPr lang="en-US" altLang="en-US" sz="2300" dirty="0">
                <a:solidFill>
                  <a:srgbClr val="FF9900"/>
                </a:solidFill>
                <a:latin typeface="Consolas" panose="020B0609020204030204" pitchFamily="49" charset="0"/>
              </a:rPr>
              <a:t>'</a:t>
            </a:r>
            <a:r>
              <a:rPr kumimoji="0" lang="en-US" altLang="en-US" sz="23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err="1">
                <a:ln>
                  <a:noFill/>
                </a:ln>
                <a:solidFill>
                  <a:srgbClr val="DCDCDC"/>
                </a:solidFill>
                <a:effectLst/>
                <a:latin typeface="Consolas" panose="020B0609020204030204" pitchFamily="49" charset="0"/>
              </a:rPr>
              <a:t>g.V</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a:ln>
                  <a:noFill/>
                </a:ln>
                <a:solidFill>
                  <a:srgbClr val="FF9900"/>
                </a:solidFill>
                <a:effectLst/>
                <a:latin typeface="Consolas" panose="020B0609020204030204" pitchFamily="49" charset="0"/>
              </a:rPr>
              <a:t>'Ada C. Lavigne'</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err="1">
                <a:ln>
                  <a:noFill/>
                </a:ln>
                <a:solidFill>
                  <a:srgbClr val="DCDCDC"/>
                </a:solidFill>
                <a:effectLst/>
                <a:latin typeface="Consolas" panose="020B0609020204030204" pitchFamily="49" charset="0"/>
              </a:rPr>
              <a:t>addE</a:t>
            </a:r>
            <a:r>
              <a:rPr kumimoji="0" lang="en-US" altLang="en-US" sz="2300" b="0" i="0" u="none" strike="noStrike" cap="none" normalizeH="0" baseline="0" dirty="0">
                <a:ln>
                  <a:noFill/>
                </a:ln>
                <a:solidFill>
                  <a:srgbClr val="DCDCDC"/>
                </a:solidFill>
                <a:effectLst/>
                <a:latin typeface="Consolas" panose="020B0609020204030204" pitchFamily="49" charset="0"/>
              </a:rPr>
              <a:t>('</a:t>
            </a:r>
            <a:r>
              <a:rPr lang="en-US" altLang="en-US" sz="2300" dirty="0" err="1">
                <a:solidFill>
                  <a:srgbClr val="FF9900"/>
                </a:solidFill>
                <a:latin typeface="Consolas" panose="020B0609020204030204" pitchFamily="49" charset="0"/>
              </a:rPr>
              <a:t>has_report</a:t>
            </a:r>
            <a:r>
              <a:rPr kumimoji="0" lang="en-US" altLang="en-US" sz="2300" b="0" i="0" u="none" strike="noStrike" cap="none" normalizeH="0" baseline="0" dirty="0">
                <a:ln>
                  <a:noFill/>
                </a:ln>
                <a:solidFill>
                  <a:srgbClr val="DCDCDC"/>
                </a:solidFill>
                <a:effectLst/>
                <a:latin typeface="Consolas" panose="020B0609020204030204" pitchFamily="49" charset="0"/>
              </a:rPr>
              <a:t>').to(</a:t>
            </a:r>
            <a:r>
              <a:rPr kumimoji="0" lang="en-US" altLang="en-US" sz="2300" b="0" i="0" u="none" strike="noStrike" cap="none" normalizeH="0" baseline="0" dirty="0" err="1">
                <a:ln>
                  <a:noFill/>
                </a:ln>
                <a:solidFill>
                  <a:srgbClr val="DCDCDC"/>
                </a:solidFill>
                <a:effectLst/>
                <a:latin typeface="Consolas" panose="020B0609020204030204" pitchFamily="49" charset="0"/>
              </a:rPr>
              <a:t>g.V</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a:ln>
                  <a:noFill/>
                </a:ln>
                <a:solidFill>
                  <a:srgbClr val="FF9900"/>
                </a:solidFill>
                <a:effectLst/>
                <a:latin typeface="Consolas" panose="020B0609020204030204" pitchFamily="49" charset="0"/>
              </a:rPr>
              <a:t>'Neil S. Vega'</a:t>
            </a:r>
            <a:r>
              <a:rPr kumimoji="0" lang="en-US" altLang="en-US" sz="2300" b="0" i="0" u="none" strike="noStrike" cap="none" normalizeH="0" baseline="0" dirty="0">
                <a:ln>
                  <a:noFill/>
                </a:ln>
                <a:solidFill>
                  <a:srgbClr val="DCDCDC"/>
                </a:solidFill>
                <a:effectLst/>
                <a:latin typeface="Consolas" panose="020B0609020204030204" pitchFamily="49" charset="0"/>
              </a:rPr>
              <a:t>))</a:t>
            </a:r>
            <a:endParaRPr kumimoji="0" lang="en-US" altLang="en-US" sz="2300" b="0" i="0" u="none" strike="noStrike" cap="none" normalizeH="0" baseline="0" dirty="0">
              <a:ln>
                <a:noFill/>
              </a:ln>
              <a:solidFill>
                <a:srgbClr val="DCDCDC"/>
              </a:solidFill>
              <a:effectLst/>
              <a:latin typeface="Arial" panose="020B0604020202020204" pitchFamily="34" charset="0"/>
            </a:endParaRPr>
          </a:p>
        </p:txBody>
      </p:sp>
    </p:spTree>
    <p:extLst>
      <p:ext uri="{BB962C8B-B14F-4D97-AF65-F5344CB8AC3E}">
        <p14:creationId xmlns:p14="http://schemas.microsoft.com/office/powerpoint/2010/main" val="39135212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Additional Hierarchies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graphicFrame>
        <p:nvGraphicFramePr>
          <p:cNvPr id="3" name="Table 2">
            <a:extLst>
              <a:ext uri="{FF2B5EF4-FFF2-40B4-BE49-F238E27FC236}">
                <a16:creationId xmlns:a16="http://schemas.microsoft.com/office/drawing/2014/main" id="{FA6C057A-8360-4426-9A70-68112DAC1D72}"/>
              </a:ext>
            </a:extLst>
          </p:cNvPr>
          <p:cNvGraphicFramePr>
            <a:graphicFrameLocks noGrp="1"/>
          </p:cNvGraphicFramePr>
          <p:nvPr>
            <p:extLst>
              <p:ext uri="{D42A27DB-BD31-4B8C-83A1-F6EECF244321}">
                <p14:modId xmlns:p14="http://schemas.microsoft.com/office/powerpoint/2010/main" val="2708218560"/>
              </p:ext>
            </p:extLst>
          </p:nvPr>
        </p:nvGraphicFramePr>
        <p:xfrm>
          <a:off x="185981" y="1361531"/>
          <a:ext cx="2536445" cy="1483360"/>
        </p:xfrm>
        <a:graphic>
          <a:graphicData uri="http://schemas.openxmlformats.org/drawingml/2006/table">
            <a:tbl>
              <a:tblPr firstRow="1" bandRow="1">
                <a:tableStyleId>{7DF18680-E054-41AD-8BC1-D1AEF772440D}</a:tableStyleId>
              </a:tblPr>
              <a:tblGrid>
                <a:gridCol w="1091121">
                  <a:extLst>
                    <a:ext uri="{9D8B030D-6E8A-4147-A177-3AD203B41FA5}">
                      <a16:colId xmlns:a16="http://schemas.microsoft.com/office/drawing/2014/main" val="1458798595"/>
                    </a:ext>
                  </a:extLst>
                </a:gridCol>
                <a:gridCol w="1445324">
                  <a:extLst>
                    <a:ext uri="{9D8B030D-6E8A-4147-A177-3AD203B41FA5}">
                      <a16:colId xmlns:a16="http://schemas.microsoft.com/office/drawing/2014/main" val="42479433"/>
                    </a:ext>
                  </a:extLst>
                </a:gridCol>
              </a:tblGrid>
              <a:tr h="370840">
                <a:tc>
                  <a:txBody>
                    <a:bodyPr/>
                    <a:lstStyle/>
                    <a:p>
                      <a:r>
                        <a:rPr lang="en-US" sz="1400" err="1"/>
                        <a:t>EmployeeId</a:t>
                      </a:r>
                      <a:endParaRPr lang="en-US" sz="1400"/>
                    </a:p>
                  </a:txBody>
                  <a:tcPr/>
                </a:tc>
                <a:tc>
                  <a:txBody>
                    <a:bodyPr/>
                    <a:lstStyle/>
                    <a:p>
                      <a:r>
                        <a:rPr lang="en-US" sz="1400" err="1"/>
                        <a:t>EmployeeName</a:t>
                      </a:r>
                      <a:endParaRPr lang="en-US" sz="1400"/>
                    </a:p>
                  </a:txBody>
                  <a:tcPr/>
                </a:tc>
                <a:extLst>
                  <a:ext uri="{0D108BD9-81ED-4DB2-BD59-A6C34878D82A}">
                    <a16:rowId xmlns:a16="http://schemas.microsoft.com/office/drawing/2014/main" val="2765874943"/>
                  </a:ext>
                </a:extLst>
              </a:tr>
              <a:tr h="370840">
                <a:tc>
                  <a:txBody>
                    <a:bodyPr/>
                    <a:lstStyle/>
                    <a:p>
                      <a:r>
                        <a:rPr lang="en-US" sz="1400"/>
                        <a:t>1</a:t>
                      </a:r>
                    </a:p>
                  </a:txBody>
                  <a:tcPr/>
                </a:tc>
                <a:tc>
                  <a:txBody>
                    <a:bodyPr/>
                    <a:lstStyle/>
                    <a:p>
                      <a:r>
                        <a:rPr lang="en-US" sz="1400"/>
                        <a:t>Willis B. Hawkins</a:t>
                      </a:r>
                    </a:p>
                  </a:txBody>
                  <a:tcPr/>
                </a:tc>
                <a:extLst>
                  <a:ext uri="{0D108BD9-81ED-4DB2-BD59-A6C34878D82A}">
                    <a16:rowId xmlns:a16="http://schemas.microsoft.com/office/drawing/2014/main" val="2333973330"/>
                  </a:ext>
                </a:extLst>
              </a:tr>
              <a:tr h="370840">
                <a:tc>
                  <a:txBody>
                    <a:bodyPr/>
                    <a:lstStyle/>
                    <a:p>
                      <a:r>
                        <a:rPr lang="en-US" sz="1400"/>
                        <a:t>2</a:t>
                      </a:r>
                    </a:p>
                  </a:txBody>
                  <a:tcPr/>
                </a:tc>
                <a:tc>
                  <a:txBody>
                    <a:bodyPr/>
                    <a:lstStyle/>
                    <a:p>
                      <a:r>
                        <a:rPr lang="en-US" sz="1400"/>
                        <a:t>Neil S. Vega</a:t>
                      </a:r>
                    </a:p>
                  </a:txBody>
                  <a:tcPr/>
                </a:tc>
                <a:extLst>
                  <a:ext uri="{0D108BD9-81ED-4DB2-BD59-A6C34878D82A}">
                    <a16:rowId xmlns:a16="http://schemas.microsoft.com/office/drawing/2014/main" val="2306899150"/>
                  </a:ext>
                </a:extLst>
              </a:tr>
              <a:tr h="370840">
                <a:tc>
                  <a:txBody>
                    <a:bodyPr/>
                    <a:lstStyle/>
                    <a:p>
                      <a:r>
                        <a:rPr lang="en-US" sz="1400"/>
                        <a:t>3</a:t>
                      </a:r>
                    </a:p>
                  </a:txBody>
                  <a:tcPr/>
                </a:tc>
                <a:tc>
                  <a:txBody>
                    <a:bodyPr/>
                    <a:lstStyle/>
                    <a:p>
                      <a:r>
                        <a:rPr lang="en-US" sz="1400"/>
                        <a:t>Ada C. Lavigne</a:t>
                      </a:r>
                    </a:p>
                  </a:txBody>
                  <a:tcPr/>
                </a:tc>
                <a:extLst>
                  <a:ext uri="{0D108BD9-81ED-4DB2-BD59-A6C34878D82A}">
                    <a16:rowId xmlns:a16="http://schemas.microsoft.com/office/drawing/2014/main" val="517076996"/>
                  </a:ext>
                </a:extLst>
              </a:tr>
            </a:tbl>
          </a:graphicData>
        </a:graphic>
      </p:graphicFrame>
      <p:graphicFrame>
        <p:nvGraphicFramePr>
          <p:cNvPr id="6" name="Table 5">
            <a:extLst>
              <a:ext uri="{FF2B5EF4-FFF2-40B4-BE49-F238E27FC236}">
                <a16:creationId xmlns:a16="http://schemas.microsoft.com/office/drawing/2014/main" id="{1995E98A-BD10-4934-820E-7D73CF7365E4}"/>
              </a:ext>
            </a:extLst>
          </p:cNvPr>
          <p:cNvGraphicFramePr>
            <a:graphicFrameLocks noGrp="1"/>
          </p:cNvGraphicFramePr>
          <p:nvPr>
            <p:extLst>
              <p:ext uri="{D42A27DB-BD31-4B8C-83A1-F6EECF244321}">
                <p14:modId xmlns:p14="http://schemas.microsoft.com/office/powerpoint/2010/main" val="2501403318"/>
              </p:ext>
            </p:extLst>
          </p:nvPr>
        </p:nvGraphicFramePr>
        <p:xfrm>
          <a:off x="185980" y="3048263"/>
          <a:ext cx="2495227" cy="1483360"/>
        </p:xfrm>
        <a:graphic>
          <a:graphicData uri="http://schemas.openxmlformats.org/drawingml/2006/table">
            <a:tbl>
              <a:tblPr firstRow="1" bandRow="1">
                <a:tableStyleId>{7DF18680-E054-41AD-8BC1-D1AEF772440D}</a:tableStyleId>
              </a:tblPr>
              <a:tblGrid>
                <a:gridCol w="825246">
                  <a:extLst>
                    <a:ext uri="{9D8B030D-6E8A-4147-A177-3AD203B41FA5}">
                      <a16:colId xmlns:a16="http://schemas.microsoft.com/office/drawing/2014/main" val="1458798595"/>
                    </a:ext>
                  </a:extLst>
                </a:gridCol>
                <a:gridCol w="1669981">
                  <a:extLst>
                    <a:ext uri="{9D8B030D-6E8A-4147-A177-3AD203B41FA5}">
                      <a16:colId xmlns:a16="http://schemas.microsoft.com/office/drawing/2014/main" val="42479433"/>
                    </a:ext>
                  </a:extLst>
                </a:gridCol>
              </a:tblGrid>
              <a:tr h="370840">
                <a:tc>
                  <a:txBody>
                    <a:bodyPr/>
                    <a:lstStyle/>
                    <a:p>
                      <a:r>
                        <a:rPr lang="en-US" sz="1400" err="1"/>
                        <a:t>GroupId</a:t>
                      </a:r>
                      <a:endParaRPr lang="en-US" sz="1400"/>
                    </a:p>
                  </a:txBody>
                  <a:tcPr/>
                </a:tc>
                <a:tc>
                  <a:txBody>
                    <a:bodyPr/>
                    <a:lstStyle/>
                    <a:p>
                      <a:r>
                        <a:rPr lang="en-US" sz="1400" err="1"/>
                        <a:t>GroupName</a:t>
                      </a:r>
                      <a:endParaRPr lang="en-US" sz="1400"/>
                    </a:p>
                  </a:txBody>
                  <a:tcPr/>
                </a:tc>
                <a:extLst>
                  <a:ext uri="{0D108BD9-81ED-4DB2-BD59-A6C34878D82A}">
                    <a16:rowId xmlns:a16="http://schemas.microsoft.com/office/drawing/2014/main" val="2765874943"/>
                  </a:ext>
                </a:extLst>
              </a:tr>
              <a:tr h="370840">
                <a:tc>
                  <a:txBody>
                    <a:bodyPr/>
                    <a:lstStyle/>
                    <a:p>
                      <a:r>
                        <a:rPr lang="en-US" sz="1400"/>
                        <a:t>1</a:t>
                      </a:r>
                    </a:p>
                  </a:txBody>
                  <a:tcPr/>
                </a:tc>
                <a:tc>
                  <a:txBody>
                    <a:bodyPr/>
                    <a:lstStyle/>
                    <a:p>
                      <a:r>
                        <a:rPr lang="en-US" sz="1400"/>
                        <a:t>Engineering</a:t>
                      </a:r>
                    </a:p>
                  </a:txBody>
                  <a:tcPr/>
                </a:tc>
                <a:extLst>
                  <a:ext uri="{0D108BD9-81ED-4DB2-BD59-A6C34878D82A}">
                    <a16:rowId xmlns:a16="http://schemas.microsoft.com/office/drawing/2014/main" val="2333973330"/>
                  </a:ext>
                </a:extLst>
              </a:tr>
              <a:tr h="370840">
                <a:tc>
                  <a:txBody>
                    <a:bodyPr/>
                    <a:lstStyle/>
                    <a:p>
                      <a:r>
                        <a:rPr lang="en-US" sz="1400"/>
                        <a:t>2</a:t>
                      </a:r>
                    </a:p>
                  </a:txBody>
                  <a:tcPr/>
                </a:tc>
                <a:tc>
                  <a:txBody>
                    <a:bodyPr/>
                    <a:lstStyle/>
                    <a:p>
                      <a:r>
                        <a:rPr lang="en-US" sz="1400"/>
                        <a:t>Sales</a:t>
                      </a:r>
                    </a:p>
                  </a:txBody>
                  <a:tcPr/>
                </a:tc>
                <a:extLst>
                  <a:ext uri="{0D108BD9-81ED-4DB2-BD59-A6C34878D82A}">
                    <a16:rowId xmlns:a16="http://schemas.microsoft.com/office/drawing/2014/main" val="2306899150"/>
                  </a:ext>
                </a:extLst>
              </a:tr>
              <a:tr h="370840">
                <a:tc>
                  <a:txBody>
                    <a:bodyPr/>
                    <a:lstStyle/>
                    <a:p>
                      <a:r>
                        <a:rPr lang="en-US" sz="1400"/>
                        <a:t>3</a:t>
                      </a:r>
                    </a:p>
                  </a:txBody>
                  <a:tcPr/>
                </a:tc>
                <a:tc>
                  <a:txBody>
                    <a:bodyPr/>
                    <a:lstStyle/>
                    <a:p>
                      <a:r>
                        <a:rPr lang="en-US" sz="1400"/>
                        <a:t>Product Group</a:t>
                      </a:r>
                    </a:p>
                  </a:txBody>
                  <a:tcPr/>
                </a:tc>
                <a:extLst>
                  <a:ext uri="{0D108BD9-81ED-4DB2-BD59-A6C34878D82A}">
                    <a16:rowId xmlns:a16="http://schemas.microsoft.com/office/drawing/2014/main" val="1546400315"/>
                  </a:ext>
                </a:extLst>
              </a:tr>
            </a:tbl>
          </a:graphicData>
        </a:graphic>
      </p:graphicFrame>
      <p:graphicFrame>
        <p:nvGraphicFramePr>
          <p:cNvPr id="8" name="Table 7">
            <a:extLst>
              <a:ext uri="{FF2B5EF4-FFF2-40B4-BE49-F238E27FC236}">
                <a16:creationId xmlns:a16="http://schemas.microsoft.com/office/drawing/2014/main" id="{AE31542A-3444-42C5-979B-97B7EBF2B440}"/>
              </a:ext>
            </a:extLst>
          </p:cNvPr>
          <p:cNvGraphicFramePr>
            <a:graphicFrameLocks noGrp="1"/>
          </p:cNvGraphicFramePr>
          <p:nvPr>
            <p:extLst>
              <p:ext uri="{D42A27DB-BD31-4B8C-83A1-F6EECF244321}">
                <p14:modId xmlns:p14="http://schemas.microsoft.com/office/powerpoint/2010/main" val="1533709436"/>
              </p:ext>
            </p:extLst>
          </p:nvPr>
        </p:nvGraphicFramePr>
        <p:xfrm>
          <a:off x="2991181" y="1361531"/>
          <a:ext cx="1916367" cy="2966720"/>
        </p:xfrm>
        <a:graphic>
          <a:graphicData uri="http://schemas.openxmlformats.org/drawingml/2006/table">
            <a:tbl>
              <a:tblPr firstRow="1" bandRow="1">
                <a:tableStyleId>{7DF18680-E054-41AD-8BC1-D1AEF772440D}</a:tableStyleId>
              </a:tblPr>
              <a:tblGrid>
                <a:gridCol w="825246">
                  <a:extLst>
                    <a:ext uri="{9D8B030D-6E8A-4147-A177-3AD203B41FA5}">
                      <a16:colId xmlns:a16="http://schemas.microsoft.com/office/drawing/2014/main" val="1458798595"/>
                    </a:ext>
                  </a:extLst>
                </a:gridCol>
                <a:gridCol w="1091121">
                  <a:extLst>
                    <a:ext uri="{9D8B030D-6E8A-4147-A177-3AD203B41FA5}">
                      <a16:colId xmlns:a16="http://schemas.microsoft.com/office/drawing/2014/main" val="42479433"/>
                    </a:ext>
                  </a:extLst>
                </a:gridCol>
              </a:tblGrid>
              <a:tr h="370840">
                <a:tc>
                  <a:txBody>
                    <a:bodyPr/>
                    <a:lstStyle/>
                    <a:p>
                      <a:r>
                        <a:rPr lang="en-US" sz="1400" err="1"/>
                        <a:t>GroupId</a:t>
                      </a:r>
                      <a:endParaRPr lang="en-US" sz="1400"/>
                    </a:p>
                  </a:txBody>
                  <a:tcPr/>
                </a:tc>
                <a:tc>
                  <a:txBody>
                    <a:bodyPr/>
                    <a:lstStyle/>
                    <a:p>
                      <a:r>
                        <a:rPr lang="en-US" sz="1400" err="1"/>
                        <a:t>EmployeeId</a:t>
                      </a:r>
                      <a:endParaRPr lang="en-US" sz="1400"/>
                    </a:p>
                  </a:txBody>
                  <a:tcPr/>
                </a:tc>
                <a:extLst>
                  <a:ext uri="{0D108BD9-81ED-4DB2-BD59-A6C34878D82A}">
                    <a16:rowId xmlns:a16="http://schemas.microsoft.com/office/drawing/2014/main" val="2765874943"/>
                  </a:ext>
                </a:extLst>
              </a:tr>
              <a:tr h="370840">
                <a:tc>
                  <a:txBody>
                    <a:bodyPr/>
                    <a:lstStyle/>
                    <a:p>
                      <a:r>
                        <a:rPr lang="en-US" sz="1400"/>
                        <a:t>1</a:t>
                      </a:r>
                    </a:p>
                  </a:txBody>
                  <a:tcPr/>
                </a:tc>
                <a:tc>
                  <a:txBody>
                    <a:bodyPr/>
                    <a:lstStyle/>
                    <a:p>
                      <a:r>
                        <a:rPr lang="en-US" sz="1400"/>
                        <a:t>3</a:t>
                      </a:r>
                    </a:p>
                  </a:txBody>
                  <a:tcPr/>
                </a:tc>
                <a:extLst>
                  <a:ext uri="{0D108BD9-81ED-4DB2-BD59-A6C34878D82A}">
                    <a16:rowId xmlns:a16="http://schemas.microsoft.com/office/drawing/2014/main" val="2333973330"/>
                  </a:ext>
                </a:extLst>
              </a:tr>
              <a:tr h="370840">
                <a:tc>
                  <a:txBody>
                    <a:bodyPr/>
                    <a:lstStyle/>
                    <a:p>
                      <a:r>
                        <a:rPr lang="en-US" sz="1400"/>
                        <a:t>2</a:t>
                      </a:r>
                    </a:p>
                  </a:txBody>
                  <a:tcPr/>
                </a:tc>
                <a:tc>
                  <a:txBody>
                    <a:bodyPr/>
                    <a:lstStyle/>
                    <a:p>
                      <a:r>
                        <a:rPr lang="en-US" sz="1400"/>
                        <a:t>1</a:t>
                      </a:r>
                    </a:p>
                  </a:txBody>
                  <a:tcPr/>
                </a:tc>
                <a:extLst>
                  <a:ext uri="{0D108BD9-81ED-4DB2-BD59-A6C34878D82A}">
                    <a16:rowId xmlns:a16="http://schemas.microsoft.com/office/drawing/2014/main" val="2306899150"/>
                  </a:ext>
                </a:extLst>
              </a:tr>
              <a:tr h="370840">
                <a:tc>
                  <a:txBody>
                    <a:bodyPr/>
                    <a:lstStyle/>
                    <a:p>
                      <a:r>
                        <a:rPr lang="en-US" sz="1400"/>
                        <a:t>2</a:t>
                      </a:r>
                    </a:p>
                  </a:txBody>
                  <a:tcPr/>
                </a:tc>
                <a:tc>
                  <a:txBody>
                    <a:bodyPr/>
                    <a:lstStyle/>
                    <a:p>
                      <a:r>
                        <a:rPr lang="en-US" sz="1400"/>
                        <a:t>2</a:t>
                      </a:r>
                    </a:p>
                  </a:txBody>
                  <a:tcPr/>
                </a:tc>
                <a:extLst>
                  <a:ext uri="{0D108BD9-81ED-4DB2-BD59-A6C34878D82A}">
                    <a16:rowId xmlns:a16="http://schemas.microsoft.com/office/drawing/2014/main" val="1484421926"/>
                  </a:ext>
                </a:extLst>
              </a:tr>
              <a:tr h="370840">
                <a:tc>
                  <a:txBody>
                    <a:bodyPr/>
                    <a:lstStyle/>
                    <a:p>
                      <a:r>
                        <a:rPr lang="en-US" sz="1400"/>
                        <a:t>2</a:t>
                      </a:r>
                    </a:p>
                  </a:txBody>
                  <a:tcPr/>
                </a:tc>
                <a:tc>
                  <a:txBody>
                    <a:bodyPr/>
                    <a:lstStyle/>
                    <a:p>
                      <a:r>
                        <a:rPr lang="en-US" sz="1400"/>
                        <a:t>3</a:t>
                      </a:r>
                    </a:p>
                  </a:txBody>
                  <a:tcPr/>
                </a:tc>
                <a:extLst>
                  <a:ext uri="{0D108BD9-81ED-4DB2-BD59-A6C34878D82A}">
                    <a16:rowId xmlns:a16="http://schemas.microsoft.com/office/drawing/2014/main" val="835933088"/>
                  </a:ext>
                </a:extLst>
              </a:tr>
              <a:tr h="370840">
                <a:tc>
                  <a:txBody>
                    <a:bodyPr/>
                    <a:lstStyle/>
                    <a:p>
                      <a:r>
                        <a:rPr lang="en-US" sz="1400"/>
                        <a:t>3</a:t>
                      </a:r>
                    </a:p>
                  </a:txBody>
                  <a:tcPr/>
                </a:tc>
                <a:tc>
                  <a:txBody>
                    <a:bodyPr/>
                    <a:lstStyle/>
                    <a:p>
                      <a:r>
                        <a:rPr lang="en-US" sz="1400"/>
                        <a:t>1</a:t>
                      </a:r>
                    </a:p>
                  </a:txBody>
                  <a:tcPr/>
                </a:tc>
                <a:extLst>
                  <a:ext uri="{0D108BD9-81ED-4DB2-BD59-A6C34878D82A}">
                    <a16:rowId xmlns:a16="http://schemas.microsoft.com/office/drawing/2014/main" val="3131917589"/>
                  </a:ext>
                </a:extLst>
              </a:tr>
              <a:tr h="370840">
                <a:tc>
                  <a:txBody>
                    <a:bodyPr/>
                    <a:lstStyle/>
                    <a:p>
                      <a:r>
                        <a:rPr lang="en-US" sz="1400"/>
                        <a:t>3</a:t>
                      </a:r>
                    </a:p>
                  </a:txBody>
                  <a:tcPr/>
                </a:tc>
                <a:tc>
                  <a:txBody>
                    <a:bodyPr/>
                    <a:lstStyle/>
                    <a:p>
                      <a:r>
                        <a:rPr lang="en-US" sz="1400"/>
                        <a:t>2</a:t>
                      </a:r>
                    </a:p>
                  </a:txBody>
                  <a:tcPr/>
                </a:tc>
                <a:extLst>
                  <a:ext uri="{0D108BD9-81ED-4DB2-BD59-A6C34878D82A}">
                    <a16:rowId xmlns:a16="http://schemas.microsoft.com/office/drawing/2014/main" val="910831967"/>
                  </a:ext>
                </a:extLst>
              </a:tr>
              <a:tr h="370840">
                <a:tc>
                  <a:txBody>
                    <a:bodyPr/>
                    <a:lstStyle/>
                    <a:p>
                      <a:r>
                        <a:rPr lang="en-US" sz="1400"/>
                        <a:t>3</a:t>
                      </a:r>
                    </a:p>
                  </a:txBody>
                  <a:tcPr/>
                </a:tc>
                <a:tc>
                  <a:txBody>
                    <a:bodyPr/>
                    <a:lstStyle/>
                    <a:p>
                      <a:r>
                        <a:rPr lang="en-US" sz="1400"/>
                        <a:t>3</a:t>
                      </a:r>
                    </a:p>
                  </a:txBody>
                  <a:tcPr/>
                </a:tc>
                <a:extLst>
                  <a:ext uri="{0D108BD9-81ED-4DB2-BD59-A6C34878D82A}">
                    <a16:rowId xmlns:a16="http://schemas.microsoft.com/office/drawing/2014/main" val="1586746527"/>
                  </a:ext>
                </a:extLst>
              </a:tr>
            </a:tbl>
          </a:graphicData>
        </a:graphic>
      </p:graphicFrame>
      <p:graphicFrame>
        <p:nvGraphicFramePr>
          <p:cNvPr id="12" name="Table 11">
            <a:extLst>
              <a:ext uri="{FF2B5EF4-FFF2-40B4-BE49-F238E27FC236}">
                <a16:creationId xmlns:a16="http://schemas.microsoft.com/office/drawing/2014/main" id="{1AD75398-FB8A-47ED-ABCE-22DA911488DE}"/>
              </a:ext>
            </a:extLst>
          </p:cNvPr>
          <p:cNvGraphicFramePr>
            <a:graphicFrameLocks noGrp="1"/>
          </p:cNvGraphicFramePr>
          <p:nvPr>
            <p:extLst>
              <p:ext uri="{D42A27DB-BD31-4B8C-83A1-F6EECF244321}">
                <p14:modId xmlns:p14="http://schemas.microsoft.com/office/powerpoint/2010/main" val="3879423095"/>
              </p:ext>
            </p:extLst>
          </p:nvPr>
        </p:nvGraphicFramePr>
        <p:xfrm>
          <a:off x="185980" y="4626712"/>
          <a:ext cx="2508568" cy="1112520"/>
        </p:xfrm>
        <a:graphic>
          <a:graphicData uri="http://schemas.openxmlformats.org/drawingml/2006/table">
            <a:tbl>
              <a:tblPr firstRow="1" bandRow="1">
                <a:tableStyleId>{7DF18680-E054-41AD-8BC1-D1AEF772440D}</a:tableStyleId>
              </a:tblPr>
              <a:tblGrid>
                <a:gridCol w="1310259">
                  <a:extLst>
                    <a:ext uri="{9D8B030D-6E8A-4147-A177-3AD203B41FA5}">
                      <a16:colId xmlns:a16="http://schemas.microsoft.com/office/drawing/2014/main" val="1458798595"/>
                    </a:ext>
                  </a:extLst>
                </a:gridCol>
                <a:gridCol w="1198309">
                  <a:extLst>
                    <a:ext uri="{9D8B030D-6E8A-4147-A177-3AD203B41FA5}">
                      <a16:colId xmlns:a16="http://schemas.microsoft.com/office/drawing/2014/main" val="42479433"/>
                    </a:ext>
                  </a:extLst>
                </a:gridCol>
              </a:tblGrid>
              <a:tr h="370840">
                <a:tc>
                  <a:txBody>
                    <a:bodyPr/>
                    <a:lstStyle/>
                    <a:p>
                      <a:r>
                        <a:rPr lang="en-US" sz="1400" err="1"/>
                        <a:t>ParentGroupId</a:t>
                      </a:r>
                      <a:endParaRPr lang="en-US" sz="1400"/>
                    </a:p>
                  </a:txBody>
                  <a:tcPr/>
                </a:tc>
                <a:tc>
                  <a:txBody>
                    <a:bodyPr/>
                    <a:lstStyle/>
                    <a:p>
                      <a:r>
                        <a:rPr lang="en-US" sz="1400" err="1"/>
                        <a:t>ChildGroupId</a:t>
                      </a:r>
                      <a:endParaRPr lang="en-US" sz="1400"/>
                    </a:p>
                  </a:txBody>
                  <a:tcPr/>
                </a:tc>
                <a:extLst>
                  <a:ext uri="{0D108BD9-81ED-4DB2-BD59-A6C34878D82A}">
                    <a16:rowId xmlns:a16="http://schemas.microsoft.com/office/drawing/2014/main" val="2765874943"/>
                  </a:ext>
                </a:extLst>
              </a:tr>
              <a:tr h="370840">
                <a:tc>
                  <a:txBody>
                    <a:bodyPr/>
                    <a:lstStyle/>
                    <a:p>
                      <a:r>
                        <a:rPr lang="en-US" sz="1400"/>
                        <a:t>3</a:t>
                      </a:r>
                    </a:p>
                  </a:txBody>
                  <a:tcPr/>
                </a:tc>
                <a:tc>
                  <a:txBody>
                    <a:bodyPr/>
                    <a:lstStyle/>
                    <a:p>
                      <a:r>
                        <a:rPr lang="en-US" sz="1400"/>
                        <a:t>1</a:t>
                      </a:r>
                    </a:p>
                  </a:txBody>
                  <a:tcPr/>
                </a:tc>
                <a:extLst>
                  <a:ext uri="{0D108BD9-81ED-4DB2-BD59-A6C34878D82A}">
                    <a16:rowId xmlns:a16="http://schemas.microsoft.com/office/drawing/2014/main" val="2333973330"/>
                  </a:ext>
                </a:extLst>
              </a:tr>
              <a:tr h="370840">
                <a:tc>
                  <a:txBody>
                    <a:bodyPr/>
                    <a:lstStyle/>
                    <a:p>
                      <a:r>
                        <a:rPr lang="en-US" sz="1400"/>
                        <a:t>3</a:t>
                      </a:r>
                    </a:p>
                  </a:txBody>
                  <a:tcPr/>
                </a:tc>
                <a:tc>
                  <a:txBody>
                    <a:bodyPr/>
                    <a:lstStyle/>
                    <a:p>
                      <a:r>
                        <a:rPr lang="en-US" sz="1400"/>
                        <a:t>2</a:t>
                      </a:r>
                    </a:p>
                  </a:txBody>
                  <a:tcPr/>
                </a:tc>
                <a:extLst>
                  <a:ext uri="{0D108BD9-81ED-4DB2-BD59-A6C34878D82A}">
                    <a16:rowId xmlns:a16="http://schemas.microsoft.com/office/drawing/2014/main" val="2306899150"/>
                  </a:ext>
                </a:extLst>
              </a:tr>
            </a:tbl>
          </a:graphicData>
        </a:graphic>
      </p:graphicFrame>
      <p:graphicFrame>
        <p:nvGraphicFramePr>
          <p:cNvPr id="14" name="Table 13">
            <a:extLst>
              <a:ext uri="{FF2B5EF4-FFF2-40B4-BE49-F238E27FC236}">
                <a16:creationId xmlns:a16="http://schemas.microsoft.com/office/drawing/2014/main" id="{C0194D75-8214-49AC-BF27-F5659C8A758F}"/>
              </a:ext>
            </a:extLst>
          </p:cNvPr>
          <p:cNvGraphicFramePr>
            <a:graphicFrameLocks noGrp="1"/>
          </p:cNvGraphicFramePr>
          <p:nvPr>
            <p:extLst>
              <p:ext uri="{D42A27DB-BD31-4B8C-83A1-F6EECF244321}">
                <p14:modId xmlns:p14="http://schemas.microsoft.com/office/powerpoint/2010/main" val="3716518902"/>
              </p:ext>
            </p:extLst>
          </p:nvPr>
        </p:nvGraphicFramePr>
        <p:xfrm>
          <a:off x="2991181" y="4441292"/>
          <a:ext cx="2477135" cy="1483360"/>
        </p:xfrm>
        <a:graphic>
          <a:graphicData uri="http://schemas.openxmlformats.org/drawingml/2006/table">
            <a:tbl>
              <a:tblPr firstRow="1" bandRow="1">
                <a:tableStyleId>{7DF18680-E054-41AD-8BC1-D1AEF772440D}</a:tableStyleId>
              </a:tblPr>
              <a:tblGrid>
                <a:gridCol w="1284605">
                  <a:extLst>
                    <a:ext uri="{9D8B030D-6E8A-4147-A177-3AD203B41FA5}">
                      <a16:colId xmlns:a16="http://schemas.microsoft.com/office/drawing/2014/main" val="1458798595"/>
                    </a:ext>
                  </a:extLst>
                </a:gridCol>
                <a:gridCol w="1192530">
                  <a:extLst>
                    <a:ext uri="{9D8B030D-6E8A-4147-A177-3AD203B41FA5}">
                      <a16:colId xmlns:a16="http://schemas.microsoft.com/office/drawing/2014/main" val="42479433"/>
                    </a:ext>
                  </a:extLst>
                </a:gridCol>
              </a:tblGrid>
              <a:tr h="370840">
                <a:tc>
                  <a:txBody>
                    <a:bodyPr/>
                    <a:lstStyle/>
                    <a:p>
                      <a:r>
                        <a:rPr lang="en-US" sz="1100" err="1"/>
                        <a:t>ParentEmployeeId</a:t>
                      </a:r>
                      <a:endParaRPr lang="en-US" sz="1100"/>
                    </a:p>
                  </a:txBody>
                  <a:tcPr/>
                </a:tc>
                <a:tc>
                  <a:txBody>
                    <a:bodyPr/>
                    <a:lstStyle/>
                    <a:p>
                      <a:r>
                        <a:rPr lang="en-US" sz="1100" err="1"/>
                        <a:t>ChildEmployeeId</a:t>
                      </a:r>
                      <a:endParaRPr lang="en-US" sz="1400"/>
                    </a:p>
                  </a:txBody>
                  <a:tcPr/>
                </a:tc>
                <a:extLst>
                  <a:ext uri="{0D108BD9-81ED-4DB2-BD59-A6C34878D82A}">
                    <a16:rowId xmlns:a16="http://schemas.microsoft.com/office/drawing/2014/main" val="2765874943"/>
                  </a:ext>
                </a:extLst>
              </a:tr>
              <a:tr h="370840">
                <a:tc>
                  <a:txBody>
                    <a:bodyPr/>
                    <a:lstStyle/>
                    <a:p>
                      <a:r>
                        <a:rPr lang="en-US" sz="1400"/>
                        <a:t>3</a:t>
                      </a:r>
                    </a:p>
                  </a:txBody>
                  <a:tcPr/>
                </a:tc>
                <a:tc>
                  <a:txBody>
                    <a:bodyPr/>
                    <a:lstStyle/>
                    <a:p>
                      <a:r>
                        <a:rPr lang="en-US" sz="1400"/>
                        <a:t>1</a:t>
                      </a:r>
                    </a:p>
                  </a:txBody>
                  <a:tcPr/>
                </a:tc>
                <a:extLst>
                  <a:ext uri="{0D108BD9-81ED-4DB2-BD59-A6C34878D82A}">
                    <a16:rowId xmlns:a16="http://schemas.microsoft.com/office/drawing/2014/main" val="2333973330"/>
                  </a:ext>
                </a:extLst>
              </a:tr>
              <a:tr h="370840">
                <a:tc>
                  <a:txBody>
                    <a:bodyPr/>
                    <a:lstStyle/>
                    <a:p>
                      <a:r>
                        <a:rPr lang="en-US" sz="1400"/>
                        <a:t>3</a:t>
                      </a:r>
                    </a:p>
                  </a:txBody>
                  <a:tcPr/>
                </a:tc>
                <a:tc>
                  <a:txBody>
                    <a:bodyPr/>
                    <a:lstStyle/>
                    <a:p>
                      <a:r>
                        <a:rPr lang="en-US" sz="1400"/>
                        <a:t>2</a:t>
                      </a:r>
                    </a:p>
                  </a:txBody>
                  <a:tcPr/>
                </a:tc>
                <a:extLst>
                  <a:ext uri="{0D108BD9-81ED-4DB2-BD59-A6C34878D82A}">
                    <a16:rowId xmlns:a16="http://schemas.microsoft.com/office/drawing/2014/main" val="2306899150"/>
                  </a:ext>
                </a:extLst>
              </a:tr>
              <a:tr h="370840">
                <a:tc>
                  <a:txBody>
                    <a:bodyPr/>
                    <a:lstStyle/>
                    <a:p>
                      <a:r>
                        <a:rPr lang="en-US" sz="1400"/>
                        <a:t>3</a:t>
                      </a:r>
                    </a:p>
                  </a:txBody>
                  <a:tcPr/>
                </a:tc>
                <a:tc>
                  <a:txBody>
                    <a:bodyPr/>
                    <a:lstStyle/>
                    <a:p>
                      <a:r>
                        <a:rPr lang="en-US" sz="1400" dirty="0"/>
                        <a:t>3</a:t>
                      </a:r>
                    </a:p>
                  </a:txBody>
                  <a:tcPr/>
                </a:tc>
                <a:extLst>
                  <a:ext uri="{0D108BD9-81ED-4DB2-BD59-A6C34878D82A}">
                    <a16:rowId xmlns:a16="http://schemas.microsoft.com/office/drawing/2014/main" val="582860321"/>
                  </a:ext>
                </a:extLst>
              </a:tr>
            </a:tbl>
          </a:graphicData>
        </a:graphic>
      </p:graphicFrame>
      <p:sp>
        <p:nvSpPr>
          <p:cNvPr id="16" name="TextBox 15">
            <a:extLst>
              <a:ext uri="{FF2B5EF4-FFF2-40B4-BE49-F238E27FC236}">
                <a16:creationId xmlns:a16="http://schemas.microsoft.com/office/drawing/2014/main" id="{F708A1CB-F53A-4F25-BB5B-05F0B40A0820}"/>
              </a:ext>
            </a:extLst>
          </p:cNvPr>
          <p:cNvSpPr txBox="1"/>
          <p:nvPr/>
        </p:nvSpPr>
        <p:spPr>
          <a:xfrm>
            <a:off x="648525" y="6103737"/>
            <a:ext cx="4147802" cy="400110"/>
          </a:xfrm>
          <a:prstGeom prst="rect">
            <a:avLst/>
          </a:prstGeom>
          <a:noFill/>
        </p:spPr>
        <p:txBody>
          <a:bodyPr wrap="none" rtlCol="0">
            <a:spAutoFit/>
          </a:bodyPr>
          <a:lstStyle/>
          <a:p>
            <a:r>
              <a:rPr lang="en-US" sz="2000" dirty="0">
                <a:solidFill>
                  <a:srgbClr val="FFC000"/>
                </a:solidFill>
              </a:rPr>
              <a:t>Added 1 table; 2 rows; 2 new columns</a:t>
            </a:r>
          </a:p>
        </p:txBody>
      </p:sp>
      <p:sp>
        <p:nvSpPr>
          <p:cNvPr id="18" name="TextBox 17">
            <a:extLst>
              <a:ext uri="{FF2B5EF4-FFF2-40B4-BE49-F238E27FC236}">
                <a16:creationId xmlns:a16="http://schemas.microsoft.com/office/drawing/2014/main" id="{BD1DE421-64E8-4A88-8301-23138CA699A6}"/>
              </a:ext>
            </a:extLst>
          </p:cNvPr>
          <p:cNvSpPr txBox="1"/>
          <p:nvPr/>
        </p:nvSpPr>
        <p:spPr>
          <a:xfrm>
            <a:off x="8310661" y="6106104"/>
            <a:ext cx="1666675" cy="400110"/>
          </a:xfrm>
          <a:prstGeom prst="rect">
            <a:avLst/>
          </a:prstGeom>
          <a:noFill/>
        </p:spPr>
        <p:txBody>
          <a:bodyPr wrap="none" rtlCol="0">
            <a:spAutoFit/>
          </a:bodyPr>
          <a:lstStyle/>
          <a:p>
            <a:r>
              <a:rPr lang="en-US" sz="2000" dirty="0">
                <a:solidFill>
                  <a:srgbClr val="92D050"/>
                </a:solidFill>
              </a:rPr>
              <a:t>+2 documents</a:t>
            </a:r>
          </a:p>
        </p:txBody>
      </p:sp>
      <p:pic>
        <p:nvPicPr>
          <p:cNvPr id="20" name="Picture 19" descr="Additional hierarchies Gremlin graph">
            <a:extLst>
              <a:ext uri="{FF2B5EF4-FFF2-40B4-BE49-F238E27FC236}">
                <a16:creationId xmlns:a16="http://schemas.microsoft.com/office/drawing/2014/main" id="{7A737AF1-0ED7-4D13-B0E0-536061B346E2}"/>
              </a:ext>
            </a:extLst>
          </p:cNvPr>
          <p:cNvPicPr>
            <a:picLocks noChangeAspect="1"/>
          </p:cNvPicPr>
          <p:nvPr/>
        </p:nvPicPr>
        <p:blipFill>
          <a:blip r:embed="rId3"/>
          <a:stretch>
            <a:fillRect/>
          </a:stretch>
        </p:blipFill>
        <p:spPr>
          <a:xfrm>
            <a:off x="7284454" y="139372"/>
            <a:ext cx="4478700" cy="5964365"/>
          </a:xfrm>
          <a:prstGeom prst="rect">
            <a:avLst/>
          </a:prstGeom>
        </p:spPr>
      </p:pic>
    </p:spTree>
    <p:extLst>
      <p:ext uri="{BB962C8B-B14F-4D97-AF65-F5344CB8AC3E}">
        <p14:creationId xmlns:p14="http://schemas.microsoft.com/office/powerpoint/2010/main" val="8237108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Additional Hierarchies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4" name="Rectangle 3">
            <a:extLst>
              <a:ext uri="{FF2B5EF4-FFF2-40B4-BE49-F238E27FC236}">
                <a16:creationId xmlns:a16="http://schemas.microsoft.com/office/drawing/2014/main" id="{28EE5AB6-7704-4F64-B231-79F409F8CC93}"/>
              </a:ext>
            </a:extLst>
          </p:cNvPr>
          <p:cNvSpPr/>
          <p:nvPr/>
        </p:nvSpPr>
        <p:spPr>
          <a:xfrm>
            <a:off x="308009" y="2876721"/>
            <a:ext cx="6018839" cy="3416320"/>
          </a:xfrm>
          <a:prstGeom prst="rect">
            <a:avLst/>
          </a:prstGeom>
        </p:spPr>
        <p:txBody>
          <a:bodyPr wrap="square">
            <a:spAutoFit/>
          </a:bodyPr>
          <a:lstStyle/>
          <a:p>
            <a:r>
              <a:rPr lang="en-US" dirty="0">
                <a:solidFill>
                  <a:srgbClr val="429C9E"/>
                </a:solidFill>
                <a:latin typeface="Consolas" panose="020B0609020204030204" pitchFamily="49" charset="0"/>
              </a:rPr>
              <a:t>SELECT DISTINCT</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EmployeeName</a:t>
            </a:r>
            <a:endParaRPr lang="en-US" dirty="0">
              <a:solidFill>
                <a:srgbClr val="000000"/>
              </a:solidFill>
              <a:latin typeface="Consolas" panose="020B0609020204030204" pitchFamily="49" charset="0"/>
            </a:endParaRPr>
          </a:p>
          <a:p>
            <a:r>
              <a:rPr lang="en-US" dirty="0">
                <a:solidFill>
                  <a:srgbClr val="429C9E"/>
                </a:solidFill>
                <a:latin typeface="Consolas" panose="020B0609020204030204" pitchFamily="49" charset="0"/>
              </a:rPr>
              <a:t>  FROM</a:t>
            </a:r>
            <a:r>
              <a:rPr lang="en-US" dirty="0">
                <a:solidFill>
                  <a:srgbClr val="000000"/>
                </a:solidFill>
                <a:latin typeface="Consolas" panose="020B0609020204030204" pitchFamily="49" charset="0"/>
              </a:rPr>
              <a:t> </a:t>
            </a:r>
            <a:r>
              <a:rPr lang="en-US" dirty="0">
                <a:solidFill>
                  <a:srgbClr val="DCDCDC"/>
                </a:solidFill>
                <a:latin typeface="Consolas" panose="020B0609020204030204" pitchFamily="49" charset="0"/>
              </a:rPr>
              <a:t>Employees</a:t>
            </a:r>
          </a:p>
          <a:p>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INNER</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JOIN</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Employee_Group</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ON</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Employee_Group_EmployeeId</a:t>
            </a:r>
            <a:endParaRPr lang="en-US" dirty="0">
              <a:solidFill>
                <a:srgbClr val="DCDCDC"/>
              </a:solidFill>
              <a:latin typeface="Consolas" panose="020B0609020204030204" pitchFamily="49" charset="0"/>
            </a:endParaRPr>
          </a:p>
          <a:p>
            <a:r>
              <a:rPr lang="en-US" dirty="0">
                <a:solidFill>
                  <a:srgbClr val="DCDCDC"/>
                </a:solidFill>
                <a:latin typeface="Consolas" panose="020B0609020204030204" pitchFamily="49" charset="0"/>
              </a:rPr>
              <a:t>	 = </a:t>
            </a:r>
            <a:r>
              <a:rPr lang="en-US" dirty="0" err="1">
                <a:solidFill>
                  <a:srgbClr val="DCDCDC"/>
                </a:solidFill>
                <a:latin typeface="Consolas" panose="020B0609020204030204" pitchFamily="49" charset="0"/>
              </a:rPr>
              <a:t>Employes.EmployeeId</a:t>
            </a:r>
            <a:endParaRPr lang="en-US" dirty="0">
              <a:solidFill>
                <a:srgbClr val="DCDCDC"/>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INNER</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JOIN</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Employee_Employee</a:t>
            </a:r>
            <a:endParaRPr lang="en-US" dirty="0">
              <a:solidFill>
                <a:srgbClr val="DCDCDC"/>
              </a:solidFill>
              <a:latin typeface="Consolas" panose="020B0609020204030204" pitchFamily="49" charset="0"/>
            </a:endParaRPr>
          </a:p>
          <a:p>
            <a:r>
              <a:rPr lang="en-US" dirty="0">
                <a:solidFill>
                  <a:srgbClr val="DCDCDC"/>
                </a:solidFill>
                <a:latin typeface="Consolas" panose="020B0609020204030204" pitchFamily="49" charset="0"/>
              </a:rPr>
              <a:t>   </a:t>
            </a:r>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ON</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Employee_Employee.ParentEmployeeId</a:t>
            </a:r>
            <a:endParaRPr lang="en-US" dirty="0">
              <a:solidFill>
                <a:srgbClr val="DCDCDC"/>
              </a:solidFill>
              <a:latin typeface="Consolas" panose="020B0609020204030204" pitchFamily="49" charset="0"/>
            </a:endParaRPr>
          </a:p>
          <a:p>
            <a:r>
              <a:rPr lang="en-US" dirty="0">
                <a:solidFill>
                  <a:srgbClr val="DCDCDC"/>
                </a:solidFill>
                <a:latin typeface="Consolas" panose="020B0609020204030204" pitchFamily="49" charset="0"/>
              </a:rPr>
              <a:t>	 = </a:t>
            </a:r>
            <a:r>
              <a:rPr lang="en-US" dirty="0" err="1">
                <a:solidFill>
                  <a:srgbClr val="DCDCDC"/>
                </a:solidFill>
                <a:latin typeface="Consolas" panose="020B0609020204030204" pitchFamily="49" charset="0"/>
              </a:rPr>
              <a:t>Employees.EmployeeId</a:t>
            </a:r>
            <a:endParaRPr lang="en-US" dirty="0">
              <a:solidFill>
                <a:srgbClr val="DCDCDC"/>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WHERE</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Employee_Group.GroupId</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FF"/>
                </a:solidFill>
                <a:latin typeface="Consolas" panose="020B0609020204030204" pitchFamily="49" charset="0"/>
              </a:rPr>
              <a:t> </a:t>
            </a:r>
          </a:p>
          <a:p>
            <a:r>
              <a:rPr lang="en-US" dirty="0">
                <a:solidFill>
                  <a:srgbClr val="0000FF"/>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429C9E"/>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GroupId</a:t>
            </a:r>
            <a:endParaRPr lang="en-US" dirty="0">
              <a:solidFill>
                <a:srgbClr val="DCDCDC"/>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a:solidFill>
                  <a:srgbClr val="DCDCDC"/>
                </a:solidFill>
                <a:latin typeface="Consolas" panose="020B0609020204030204" pitchFamily="49" charset="0"/>
              </a:rPr>
              <a:t>Groups</a:t>
            </a: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WHERE</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GroupName</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‘Engineering'</a:t>
            </a:r>
            <a:r>
              <a:rPr lang="en-US" dirty="0">
                <a:solidFill>
                  <a:srgbClr val="808080"/>
                </a:solidFill>
                <a:latin typeface="Consolas" panose="020B0609020204030204" pitchFamily="49" charset="0"/>
              </a:rPr>
              <a:t>)</a:t>
            </a:r>
            <a:endParaRPr lang="en-US" dirty="0"/>
          </a:p>
        </p:txBody>
      </p:sp>
      <p:graphicFrame>
        <p:nvGraphicFramePr>
          <p:cNvPr id="5" name="Table 4">
            <a:extLst>
              <a:ext uri="{FF2B5EF4-FFF2-40B4-BE49-F238E27FC236}">
                <a16:creationId xmlns:a16="http://schemas.microsoft.com/office/drawing/2014/main" id="{1B10A8BF-17F8-4287-9501-D4BF043E9AF1}"/>
              </a:ext>
            </a:extLst>
          </p:cNvPr>
          <p:cNvGraphicFramePr>
            <a:graphicFrameLocks noGrp="1"/>
          </p:cNvGraphicFramePr>
          <p:nvPr>
            <p:extLst>
              <p:ext uri="{D42A27DB-BD31-4B8C-83A1-F6EECF244321}">
                <p14:modId xmlns:p14="http://schemas.microsoft.com/office/powerpoint/2010/main" val="2319997283"/>
              </p:ext>
            </p:extLst>
          </p:nvPr>
        </p:nvGraphicFramePr>
        <p:xfrm>
          <a:off x="458922" y="1927495"/>
          <a:ext cx="2137044" cy="741680"/>
        </p:xfrm>
        <a:graphic>
          <a:graphicData uri="http://schemas.openxmlformats.org/drawingml/2006/table">
            <a:tbl>
              <a:tblPr firstRow="1" bandRow="1">
                <a:tableStyleId>{7DF18680-E054-41AD-8BC1-D1AEF772440D}</a:tableStyleId>
              </a:tblPr>
              <a:tblGrid>
                <a:gridCol w="2137044">
                  <a:extLst>
                    <a:ext uri="{9D8B030D-6E8A-4147-A177-3AD203B41FA5}">
                      <a16:colId xmlns:a16="http://schemas.microsoft.com/office/drawing/2014/main" val="28308464"/>
                    </a:ext>
                  </a:extLst>
                </a:gridCol>
              </a:tblGrid>
              <a:tr h="370840">
                <a:tc>
                  <a:txBody>
                    <a:bodyPr/>
                    <a:lstStyle/>
                    <a:p>
                      <a:r>
                        <a:rPr lang="en-US" err="1"/>
                        <a:t>EmployeeName</a:t>
                      </a:r>
                      <a:endParaRPr lang="en-US"/>
                    </a:p>
                  </a:txBody>
                  <a:tcPr/>
                </a:tc>
                <a:extLst>
                  <a:ext uri="{0D108BD9-81ED-4DB2-BD59-A6C34878D82A}">
                    <a16:rowId xmlns:a16="http://schemas.microsoft.com/office/drawing/2014/main" val="2850428408"/>
                  </a:ext>
                </a:extLst>
              </a:tr>
              <a:tr h="370840">
                <a:tc>
                  <a:txBody>
                    <a:bodyPr/>
                    <a:lstStyle/>
                    <a:p>
                      <a:r>
                        <a:rPr lang="en-US"/>
                        <a:t>Ada C. Lavigne</a:t>
                      </a:r>
                    </a:p>
                  </a:txBody>
                  <a:tcPr/>
                </a:tc>
                <a:extLst>
                  <a:ext uri="{0D108BD9-81ED-4DB2-BD59-A6C34878D82A}">
                    <a16:rowId xmlns:a16="http://schemas.microsoft.com/office/drawing/2014/main" val="305677555"/>
                  </a:ext>
                </a:extLst>
              </a:tr>
            </a:tbl>
          </a:graphicData>
        </a:graphic>
      </p:graphicFrame>
      <p:sp>
        <p:nvSpPr>
          <p:cNvPr id="7" name="Rectangle 1">
            <a:extLst>
              <a:ext uri="{FF2B5EF4-FFF2-40B4-BE49-F238E27FC236}">
                <a16:creationId xmlns:a16="http://schemas.microsoft.com/office/drawing/2014/main" id="{DBBF1FF7-1E81-4AA6-B739-21DA71362795}"/>
              </a:ext>
            </a:extLst>
          </p:cNvPr>
          <p:cNvSpPr>
            <a:spLocks noChangeArrowheads="1"/>
          </p:cNvSpPr>
          <p:nvPr/>
        </p:nvSpPr>
        <p:spPr bwMode="auto">
          <a:xfrm>
            <a:off x="7945211" y="2882851"/>
            <a:ext cx="2615918" cy="147732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DCDCDC"/>
                </a:solidFill>
                <a:effectLst/>
                <a:latin typeface="Consolas" panose="020B0609020204030204" pitchFamily="49" charset="0"/>
              </a:rPr>
              <a:t>g.V</a:t>
            </a:r>
            <a:r>
              <a:rPr kumimoji="0" lang="en-US" altLang="en-US" b="0" i="0" u="none" strike="noStrike" cap="none" normalizeH="0" baseline="0" dirty="0">
                <a:ln>
                  <a:noFill/>
                </a:ln>
                <a:solidFill>
                  <a:srgbClr val="DCDCDC"/>
                </a:solidFill>
                <a:effectLst/>
                <a:latin typeface="Consolas" panose="020B0609020204030204" pitchFamily="49" charset="0"/>
              </a:rPr>
              <a:t>(</a:t>
            </a:r>
            <a:r>
              <a:rPr kumimoji="0" lang="en-US" altLang="en-US" b="0" i="0" u="none" strike="noStrike" cap="none" normalizeH="0" baseline="0" dirty="0">
                <a:ln>
                  <a:noFill/>
                </a:ln>
                <a:solidFill>
                  <a:srgbClr val="FF9900"/>
                </a:solidFill>
                <a:effectLst/>
                <a:latin typeface="Consolas" panose="020B0609020204030204" pitchFamily="49" charset="0"/>
              </a:rPr>
              <a:t>'Engineering’</a:t>
            </a:r>
            <a:r>
              <a:rPr kumimoji="0" lang="en-US" altLang="en-US"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DCDCDC"/>
                </a:solidFill>
                <a:effectLst/>
                <a:latin typeface="Consolas" panose="020B0609020204030204" pitchFamily="49" charset="0"/>
              </a:rPr>
              <a:t>.</a:t>
            </a:r>
            <a:r>
              <a:rPr kumimoji="0" lang="en-US" altLang="en-US" b="0" i="0" u="none" strike="noStrike" cap="none" normalizeH="0" baseline="0" dirty="0" err="1">
                <a:ln>
                  <a:noFill/>
                </a:ln>
                <a:solidFill>
                  <a:srgbClr val="DCDCDC"/>
                </a:solidFill>
                <a:effectLst/>
                <a:latin typeface="Consolas" panose="020B0609020204030204" pitchFamily="49" charset="0"/>
              </a:rPr>
              <a:t>outE</a:t>
            </a:r>
            <a:r>
              <a:rPr kumimoji="0" lang="en-US" altLang="en-US" b="0" i="0" u="none" strike="noStrike" cap="none" normalizeH="0" baseline="0" dirty="0">
                <a:ln>
                  <a:noFill/>
                </a:ln>
                <a:solidFill>
                  <a:srgbClr val="DCDCDC"/>
                </a:solidFill>
                <a:effectLst/>
                <a:latin typeface="Consolas" panose="020B0609020204030204" pitchFamily="49" charset="0"/>
              </a:rPr>
              <a:t>(</a:t>
            </a:r>
            <a:r>
              <a:rPr kumimoji="0" lang="en-US" altLang="en-US" b="0" i="0" u="none" strike="noStrike" cap="none" normalizeH="0" baseline="0" dirty="0">
                <a:ln>
                  <a:noFill/>
                </a:ln>
                <a:solidFill>
                  <a:srgbClr val="FF9900"/>
                </a:solidFill>
                <a:effectLst/>
                <a:latin typeface="Consolas" panose="020B0609020204030204" pitchFamily="49" charset="0"/>
              </a:rPr>
              <a:t>'member’</a:t>
            </a:r>
            <a:r>
              <a:rPr kumimoji="0" lang="en-US" altLang="en-US"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DCDCDC"/>
                </a:solidFill>
                <a:latin typeface="Consolas" panose="020B0609020204030204" pitchFamily="49" charset="0"/>
              </a:rPr>
              <a:t>.</a:t>
            </a:r>
            <a:r>
              <a:rPr kumimoji="0" lang="en-US" altLang="en-US" b="0" i="0" u="none" strike="noStrike" cap="none" normalizeH="0" baseline="0" dirty="0" err="1">
                <a:ln>
                  <a:noFill/>
                </a:ln>
                <a:solidFill>
                  <a:srgbClr val="DCDCDC"/>
                </a:solidFill>
                <a:effectLst/>
                <a:latin typeface="Consolas" panose="020B0609020204030204" pitchFamily="49" charset="0"/>
              </a:rPr>
              <a:t>inV</a:t>
            </a:r>
            <a:r>
              <a:rPr kumimoji="0" lang="en-US" altLang="en-US"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DCDCDC"/>
                </a:solidFill>
                <a:effectLst/>
                <a:latin typeface="Consolas" panose="020B0609020204030204" pitchFamily="49" charset="0"/>
              </a:rPr>
              <a:t>.</a:t>
            </a:r>
            <a:r>
              <a:rPr kumimoji="0" lang="en-US" altLang="en-US" b="0" i="0" u="none" strike="noStrike" cap="none" normalizeH="0" baseline="0" dirty="0" err="1">
                <a:ln>
                  <a:noFill/>
                </a:ln>
                <a:solidFill>
                  <a:srgbClr val="DCDCDC"/>
                </a:solidFill>
                <a:effectLst/>
                <a:latin typeface="Consolas" panose="020B0609020204030204" pitchFamily="49" charset="0"/>
              </a:rPr>
              <a:t>outE</a:t>
            </a:r>
            <a:r>
              <a:rPr kumimoji="0" lang="en-US" altLang="en-US" b="0" i="0" u="none" strike="noStrike" cap="none" normalizeH="0" baseline="0" dirty="0">
                <a:ln>
                  <a:noFill/>
                </a:ln>
                <a:solidFill>
                  <a:srgbClr val="DCDCDC"/>
                </a:solidFill>
                <a:effectLst/>
                <a:latin typeface="Consolas" panose="020B0609020204030204" pitchFamily="49" charset="0"/>
              </a:rPr>
              <a:t>(</a:t>
            </a:r>
            <a:r>
              <a:rPr kumimoji="0" lang="en-US" altLang="en-US" b="0" i="0" u="none" strike="noStrike" cap="none" normalizeH="0" baseline="0" dirty="0">
                <a:ln>
                  <a:noFill/>
                </a:ln>
                <a:solidFill>
                  <a:srgbClr val="FF9900"/>
                </a:solidFill>
                <a:effectLst/>
                <a:latin typeface="Consolas" panose="020B0609020204030204" pitchFamily="49" charset="0"/>
              </a:rPr>
              <a:t>'</a:t>
            </a:r>
            <a:r>
              <a:rPr kumimoji="0" lang="en-US" altLang="en-US" b="0" i="0" u="none" strike="noStrike" cap="none" normalizeH="0" baseline="0" dirty="0" err="1">
                <a:ln>
                  <a:noFill/>
                </a:ln>
                <a:solidFill>
                  <a:srgbClr val="FF9900"/>
                </a:solidFill>
                <a:effectLst/>
                <a:latin typeface="Consolas" panose="020B0609020204030204" pitchFamily="49" charset="0"/>
              </a:rPr>
              <a:t>has_report</a:t>
            </a:r>
            <a:r>
              <a:rPr kumimoji="0" lang="en-US" altLang="en-US" b="0" i="0" u="none" strike="noStrike" cap="none" normalizeH="0" baseline="0" dirty="0">
                <a:ln>
                  <a:noFill/>
                </a:ln>
                <a:solidFill>
                  <a:srgbClr val="FF9900"/>
                </a:solidFill>
                <a:effectLst/>
                <a:latin typeface="Consolas" panose="020B0609020204030204" pitchFamily="49" charset="0"/>
              </a:rPr>
              <a:t>’</a:t>
            </a:r>
            <a:r>
              <a:rPr kumimoji="0" lang="en-US" altLang="en-US"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DCDCDC"/>
                </a:solidFill>
                <a:effectLst/>
                <a:latin typeface="Consolas" panose="020B0609020204030204" pitchFamily="49" charset="0"/>
              </a:rPr>
              <a:t>.values(</a:t>
            </a:r>
            <a:r>
              <a:rPr kumimoji="0" lang="en-US" altLang="en-US" b="0" i="0" u="none" strike="noStrike" cap="none" normalizeH="0" baseline="0" dirty="0">
                <a:ln>
                  <a:noFill/>
                </a:ln>
                <a:solidFill>
                  <a:srgbClr val="FF9900"/>
                </a:solidFill>
                <a:effectLst/>
                <a:latin typeface="Consolas" panose="020B0609020204030204" pitchFamily="49" charset="0"/>
              </a:rPr>
              <a:t>'id'</a:t>
            </a:r>
            <a:r>
              <a:rPr kumimoji="0" lang="en-US" altLang="en-US" b="0" i="0" u="none" strike="noStrike" cap="none" normalizeH="0" baseline="0" dirty="0">
                <a:ln>
                  <a:noFill/>
                </a:ln>
                <a:solidFill>
                  <a:srgbClr val="DCDCDC"/>
                </a:solidFill>
                <a:effectLst/>
                <a:latin typeface="Consolas" panose="020B0609020204030204" pitchFamily="49" charset="0"/>
              </a:rPr>
              <a: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0" name="Rectangle 9">
            <a:extLst>
              <a:ext uri="{FF2B5EF4-FFF2-40B4-BE49-F238E27FC236}">
                <a16:creationId xmlns:a16="http://schemas.microsoft.com/office/drawing/2014/main" id="{BFE41F27-5771-4A5E-8962-3116FDB6FF18}"/>
              </a:ext>
            </a:extLst>
          </p:cNvPr>
          <p:cNvSpPr/>
          <p:nvPr/>
        </p:nvSpPr>
        <p:spPr>
          <a:xfrm>
            <a:off x="8105837" y="2036725"/>
            <a:ext cx="2294667" cy="523220"/>
          </a:xfrm>
          <a:prstGeom prst="rect">
            <a:avLst/>
          </a:prstGeom>
        </p:spPr>
        <p:txBody>
          <a:bodyPr wrap="none">
            <a:spAutoFit/>
          </a:bodyPr>
          <a:lstStyle/>
          <a:p>
            <a:r>
              <a:rPr lang="en-US" sz="2800" dirty="0">
                <a:solidFill>
                  <a:schemeClr val="bg1"/>
                </a:solidFill>
              </a:rPr>
              <a:t>Ada C. Lavigne</a:t>
            </a:r>
            <a:endParaRPr lang="en-US" sz="2800" dirty="0"/>
          </a:p>
        </p:txBody>
      </p:sp>
    </p:spTree>
    <p:extLst>
      <p:ext uri="{BB962C8B-B14F-4D97-AF65-F5344CB8AC3E}">
        <p14:creationId xmlns:p14="http://schemas.microsoft.com/office/powerpoint/2010/main" val="17044257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3BADEA54-F855-4C6D-94F5-A5A727FA0048}"/>
              </a:ext>
            </a:extLst>
          </p:cNvPr>
          <p:cNvSpPr/>
          <p:nvPr/>
        </p:nvSpPr>
        <p:spPr>
          <a:xfrm>
            <a:off x="2836764" y="1279747"/>
            <a:ext cx="6703281" cy="845969"/>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Schema Management</a:t>
            </a:r>
          </a:p>
        </p:txBody>
      </p:sp>
      <p:sp>
        <p:nvSpPr>
          <p:cNvPr id="8" name="Rectangle: Rounded Corners 7">
            <a:extLst>
              <a:ext uri="{FF2B5EF4-FFF2-40B4-BE49-F238E27FC236}">
                <a16:creationId xmlns:a16="http://schemas.microsoft.com/office/drawing/2014/main" id="{457F4DDB-2A44-4D70-99B9-D747C68FB94B}"/>
              </a:ext>
            </a:extLst>
          </p:cNvPr>
          <p:cNvSpPr/>
          <p:nvPr/>
        </p:nvSpPr>
        <p:spPr>
          <a:xfrm>
            <a:off x="2836764" y="2260630"/>
            <a:ext cx="6703281" cy="845969"/>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Table Alternations</a:t>
            </a:r>
          </a:p>
        </p:txBody>
      </p:sp>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600" dirty="0"/>
              <a:t>Challenges of </a:t>
            </a:r>
            <a:r>
              <a:rPr lang="en-US" sz="3600" dirty="0">
                <a:solidFill>
                  <a:srgbClr val="FE6D31"/>
                </a:solidFill>
              </a:rPr>
              <a:t>Relational Databases</a:t>
            </a:r>
          </a:p>
        </p:txBody>
      </p:sp>
      <p:sp>
        <p:nvSpPr>
          <p:cNvPr id="10" name="Rectangle: Rounded Corners 9">
            <a:extLst>
              <a:ext uri="{FF2B5EF4-FFF2-40B4-BE49-F238E27FC236}">
                <a16:creationId xmlns:a16="http://schemas.microsoft.com/office/drawing/2014/main" id="{4FF487C9-5F21-4CB2-8F28-A7901B7D2E34}"/>
              </a:ext>
            </a:extLst>
          </p:cNvPr>
          <p:cNvSpPr/>
          <p:nvPr/>
        </p:nvSpPr>
        <p:spPr>
          <a:xfrm>
            <a:off x="2836763" y="3241513"/>
            <a:ext cx="6703281" cy="845969"/>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Costly Writes Against Multiple Tables</a:t>
            </a:r>
          </a:p>
        </p:txBody>
      </p:sp>
      <p:sp>
        <p:nvSpPr>
          <p:cNvPr id="11" name="Rectangle: Rounded Corners 10">
            <a:extLst>
              <a:ext uri="{FF2B5EF4-FFF2-40B4-BE49-F238E27FC236}">
                <a16:creationId xmlns:a16="http://schemas.microsoft.com/office/drawing/2014/main" id="{0C7D3927-254A-4CB5-93C9-BAD4B194220B}"/>
              </a:ext>
            </a:extLst>
          </p:cNvPr>
          <p:cNvSpPr/>
          <p:nvPr/>
        </p:nvSpPr>
        <p:spPr>
          <a:xfrm>
            <a:off x="2836763" y="4222396"/>
            <a:ext cx="6703281" cy="845969"/>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Multiple JOIN Operations</a:t>
            </a:r>
          </a:p>
        </p:txBody>
      </p:sp>
      <p:sp>
        <p:nvSpPr>
          <p:cNvPr id="12" name="Rectangle: Rounded Corners 11">
            <a:extLst>
              <a:ext uri="{FF2B5EF4-FFF2-40B4-BE49-F238E27FC236}">
                <a16:creationId xmlns:a16="http://schemas.microsoft.com/office/drawing/2014/main" id="{51F19143-29EC-44E8-A37D-93FFDD17D216}"/>
              </a:ext>
            </a:extLst>
          </p:cNvPr>
          <p:cNvSpPr/>
          <p:nvPr/>
        </p:nvSpPr>
        <p:spPr>
          <a:xfrm>
            <a:off x="2836762" y="5203279"/>
            <a:ext cx="6703281" cy="845969"/>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Complex Read Queries</a:t>
            </a:r>
          </a:p>
        </p:txBody>
      </p:sp>
    </p:spTree>
    <p:extLst>
      <p:ext uri="{BB962C8B-B14F-4D97-AF65-F5344CB8AC3E}">
        <p14:creationId xmlns:p14="http://schemas.microsoft.com/office/powerpoint/2010/main" val="2093143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D6D27-A92A-4993-98F4-6BF128C3DA79}"/>
              </a:ext>
            </a:extLst>
          </p:cNvPr>
          <p:cNvSpPr>
            <a:spLocks noGrp="1"/>
          </p:cNvSpPr>
          <p:nvPr>
            <p:ph type="title"/>
          </p:nvPr>
        </p:nvSpPr>
        <p:spPr/>
        <p:txBody>
          <a:bodyPr/>
          <a:lstStyle/>
          <a:p>
            <a:pPr algn="ctr"/>
            <a:r>
              <a:rPr lang="en-US" dirty="0"/>
              <a:t>What is </a:t>
            </a:r>
            <a:r>
              <a:rPr lang="en-US" dirty="0">
                <a:solidFill>
                  <a:srgbClr val="FE6D31"/>
                </a:solidFill>
              </a:rPr>
              <a:t>Gremlin</a:t>
            </a:r>
          </a:p>
        </p:txBody>
      </p:sp>
      <p:sp>
        <p:nvSpPr>
          <p:cNvPr id="3" name="Text Placeholder 2">
            <a:extLst>
              <a:ext uri="{FF2B5EF4-FFF2-40B4-BE49-F238E27FC236}">
                <a16:creationId xmlns:a16="http://schemas.microsoft.com/office/drawing/2014/main" id="{A1B35F44-0888-4CBD-9337-2C889A241176}"/>
              </a:ext>
            </a:extLst>
          </p:cNvPr>
          <p:cNvSpPr>
            <a:spLocks noGrp="1"/>
          </p:cNvSpPr>
          <p:nvPr>
            <p:ph type="body" idx="1"/>
          </p:nvPr>
        </p:nvSpPr>
        <p:spPr>
          <a:xfrm>
            <a:off x="6363854" y="3601173"/>
            <a:ext cx="5264728" cy="1500187"/>
          </a:xfrm>
        </p:spPr>
        <p:txBody>
          <a:bodyPr/>
          <a:lstStyle/>
          <a:p>
            <a:r>
              <a:rPr lang="en-US" dirty="0"/>
              <a:t>Graphing Your Way Through the Cosmos</a:t>
            </a:r>
          </a:p>
        </p:txBody>
      </p:sp>
    </p:spTree>
    <p:extLst>
      <p:ext uri="{BB962C8B-B14F-4D97-AF65-F5344CB8AC3E}">
        <p14:creationId xmlns:p14="http://schemas.microsoft.com/office/powerpoint/2010/main" val="42592622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600" dirty="0"/>
              <a:t>What is </a:t>
            </a:r>
            <a:r>
              <a:rPr lang="en-US" sz="3600" dirty="0" err="1">
                <a:solidFill>
                  <a:srgbClr val="FE6D31"/>
                </a:solidFill>
              </a:rPr>
              <a:t>TinkerPop</a:t>
            </a:r>
            <a:endParaRPr lang="en-US" sz="3600" dirty="0">
              <a:solidFill>
                <a:srgbClr val="FE6D31"/>
              </a:solidFill>
            </a:endParaRPr>
          </a:p>
        </p:txBody>
      </p:sp>
      <p:sp>
        <p:nvSpPr>
          <p:cNvPr id="9" name="Rectangle: Rounded Corners 8">
            <a:extLst>
              <a:ext uri="{FF2B5EF4-FFF2-40B4-BE49-F238E27FC236}">
                <a16:creationId xmlns:a16="http://schemas.microsoft.com/office/drawing/2014/main" id="{A5858A79-43FB-4821-A389-2F850787D877}"/>
              </a:ext>
            </a:extLst>
          </p:cNvPr>
          <p:cNvSpPr/>
          <p:nvPr/>
        </p:nvSpPr>
        <p:spPr>
          <a:xfrm>
            <a:off x="555678" y="2946226"/>
            <a:ext cx="11080639" cy="96554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Open source, vendor-agnostic, graph computing framework</a:t>
            </a:r>
          </a:p>
        </p:txBody>
      </p:sp>
    </p:spTree>
    <p:extLst>
      <p:ext uri="{BB962C8B-B14F-4D97-AF65-F5344CB8AC3E}">
        <p14:creationId xmlns:p14="http://schemas.microsoft.com/office/powerpoint/2010/main" val="15111844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600" dirty="0"/>
              <a:t>What is </a:t>
            </a:r>
            <a:r>
              <a:rPr lang="en-US" sz="3600" dirty="0" err="1">
                <a:solidFill>
                  <a:srgbClr val="FE6D31"/>
                </a:solidFill>
              </a:rPr>
              <a:t>TinkerPop</a:t>
            </a:r>
            <a:endParaRPr lang="en-US" sz="3600" dirty="0">
              <a:solidFill>
                <a:srgbClr val="FE6D31"/>
              </a:solidFill>
            </a:endParaRPr>
          </a:p>
        </p:txBody>
      </p:sp>
      <p:sp>
        <p:nvSpPr>
          <p:cNvPr id="9" name="Rectangle: Rounded Corners 8">
            <a:extLst>
              <a:ext uri="{FF2B5EF4-FFF2-40B4-BE49-F238E27FC236}">
                <a16:creationId xmlns:a16="http://schemas.microsoft.com/office/drawing/2014/main" id="{A5858A79-43FB-4821-A389-2F850787D877}"/>
              </a:ext>
            </a:extLst>
          </p:cNvPr>
          <p:cNvSpPr/>
          <p:nvPr/>
        </p:nvSpPr>
        <p:spPr>
          <a:xfrm>
            <a:off x="555678" y="2946226"/>
            <a:ext cx="11080639" cy="96554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Open source, vendor-agnostic, graph computing framework</a:t>
            </a:r>
          </a:p>
        </p:txBody>
      </p:sp>
      <p:sp>
        <p:nvSpPr>
          <p:cNvPr id="5" name="Rectangle: Rounded Corners 4">
            <a:extLst>
              <a:ext uri="{FF2B5EF4-FFF2-40B4-BE49-F238E27FC236}">
                <a16:creationId xmlns:a16="http://schemas.microsoft.com/office/drawing/2014/main" id="{CC256A3A-2EE2-46A4-9929-C5D240EB2B70}"/>
              </a:ext>
            </a:extLst>
          </p:cNvPr>
          <p:cNvSpPr/>
          <p:nvPr/>
        </p:nvSpPr>
        <p:spPr>
          <a:xfrm>
            <a:off x="555677" y="1874968"/>
            <a:ext cx="3367391" cy="2303091"/>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Apace2 license</a:t>
            </a:r>
          </a:p>
        </p:txBody>
      </p:sp>
    </p:spTree>
    <p:extLst>
      <p:ext uri="{BB962C8B-B14F-4D97-AF65-F5344CB8AC3E}">
        <p14:creationId xmlns:p14="http://schemas.microsoft.com/office/powerpoint/2010/main" val="11867197"/>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25394 " pathEditMode="relative" rAng="0" ptsTypes="AA">
                                      <p:cBhvr>
                                        <p:cTn id="6" dur="2000" fill="hold"/>
                                        <p:tgtEl>
                                          <p:spTgt spid="9"/>
                                        </p:tgtEl>
                                        <p:attrNameLst>
                                          <p:attrName>ppt_x</p:attrName>
                                          <p:attrName>ppt_y</p:attrName>
                                        </p:attrNameLst>
                                      </p:cBhvr>
                                      <p:rCtr x="0" y="12685"/>
                                    </p:animMotion>
                                  </p:childTnLst>
                                </p:cTn>
                              </p:par>
                              <p:par>
                                <p:cTn id="7" presetID="9" presetClass="entr" presetSubtype="0" fill="hold" grpId="0" nodeType="withEffect">
                                  <p:stCondLst>
                                    <p:cond delay="1250"/>
                                  </p:stCondLst>
                                  <p:childTnLst>
                                    <p:set>
                                      <p:cBhvr>
                                        <p:cTn id="8" dur="1" fill="hold">
                                          <p:stCondLst>
                                            <p:cond delay="0"/>
                                          </p:stCondLst>
                                        </p:cTn>
                                        <p:tgtEl>
                                          <p:spTgt spid="5"/>
                                        </p:tgtEl>
                                        <p:attrNameLst>
                                          <p:attrName>style.visibility</p:attrName>
                                        </p:attrNameLst>
                                      </p:cBhvr>
                                      <p:to>
                                        <p:strVal val="visible"/>
                                      </p:to>
                                    </p:set>
                                    <p:animEffect transition="in" filter="dissolv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3BADEA54-F855-4C6D-94F5-A5A727FA0048}"/>
              </a:ext>
            </a:extLst>
          </p:cNvPr>
          <p:cNvSpPr/>
          <p:nvPr/>
        </p:nvSpPr>
        <p:spPr>
          <a:xfrm>
            <a:off x="555677" y="4688002"/>
            <a:ext cx="11080639" cy="96554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Open source, vendor-agnostic, graph computing framework</a:t>
            </a:r>
          </a:p>
        </p:txBody>
      </p:sp>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600" dirty="0"/>
              <a:t>What is </a:t>
            </a:r>
            <a:r>
              <a:rPr lang="en-US" sz="3600" dirty="0" err="1">
                <a:solidFill>
                  <a:srgbClr val="FE6D31"/>
                </a:solidFill>
              </a:rPr>
              <a:t>TinkerPop</a:t>
            </a:r>
            <a:endParaRPr lang="en-US" sz="3600" dirty="0">
              <a:solidFill>
                <a:srgbClr val="FE6D31"/>
              </a:solidFill>
            </a:endParaRPr>
          </a:p>
        </p:txBody>
      </p:sp>
      <p:sp>
        <p:nvSpPr>
          <p:cNvPr id="2" name="Rectangle: Rounded Corners 1">
            <a:extLst>
              <a:ext uri="{FF2B5EF4-FFF2-40B4-BE49-F238E27FC236}">
                <a16:creationId xmlns:a16="http://schemas.microsoft.com/office/drawing/2014/main" id="{98EEB032-8684-4DA3-BBCD-50B34FCE0939}"/>
              </a:ext>
            </a:extLst>
          </p:cNvPr>
          <p:cNvSpPr/>
          <p:nvPr/>
        </p:nvSpPr>
        <p:spPr>
          <a:xfrm>
            <a:off x="555677" y="1874968"/>
            <a:ext cx="3367391" cy="2303091"/>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Apace2 license</a:t>
            </a:r>
          </a:p>
        </p:txBody>
      </p:sp>
      <p:sp>
        <p:nvSpPr>
          <p:cNvPr id="3" name="Rectangle: Rounded Corners 2">
            <a:extLst>
              <a:ext uri="{FF2B5EF4-FFF2-40B4-BE49-F238E27FC236}">
                <a16:creationId xmlns:a16="http://schemas.microsoft.com/office/drawing/2014/main" id="{1F473BA4-7C09-450C-A94B-C8B8395CEF9C}"/>
              </a:ext>
            </a:extLst>
          </p:cNvPr>
          <p:cNvSpPr/>
          <p:nvPr/>
        </p:nvSpPr>
        <p:spPr>
          <a:xfrm>
            <a:off x="4412301" y="1874967"/>
            <a:ext cx="3367391" cy="2303091"/>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Model domain as graph and analyze using Gremlin</a:t>
            </a:r>
          </a:p>
        </p:txBody>
      </p:sp>
      <p:sp>
        <p:nvSpPr>
          <p:cNvPr id="4" name="Rectangle: Rounded Corners 3">
            <a:extLst>
              <a:ext uri="{FF2B5EF4-FFF2-40B4-BE49-F238E27FC236}">
                <a16:creationId xmlns:a16="http://schemas.microsoft.com/office/drawing/2014/main" id="{2FEFD838-53F4-4179-B7F4-5021844542C9}"/>
              </a:ext>
            </a:extLst>
          </p:cNvPr>
          <p:cNvSpPr/>
          <p:nvPr/>
        </p:nvSpPr>
        <p:spPr>
          <a:xfrm>
            <a:off x="8268925" y="1874966"/>
            <a:ext cx="3367391" cy="2303091"/>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err="1"/>
              <a:t>TinkerPop</a:t>
            </a:r>
            <a:r>
              <a:rPr lang="en-US" sz="3200" b="1" dirty="0"/>
              <a:t>-enabled systems integrate with one another</a:t>
            </a:r>
          </a:p>
        </p:txBody>
      </p:sp>
    </p:spTree>
    <p:extLst>
      <p:ext uri="{BB962C8B-B14F-4D97-AF65-F5344CB8AC3E}">
        <p14:creationId xmlns:p14="http://schemas.microsoft.com/office/powerpoint/2010/main" val="41078988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A7F18-DCCB-49BA-A903-B5ADDE71034A}"/>
              </a:ext>
            </a:extLst>
          </p:cNvPr>
          <p:cNvSpPr>
            <a:spLocks noGrp="1"/>
          </p:cNvSpPr>
          <p:nvPr>
            <p:ph type="title"/>
          </p:nvPr>
        </p:nvSpPr>
        <p:spPr/>
        <p:txBody>
          <a:bodyPr/>
          <a:lstStyle/>
          <a:p>
            <a:r>
              <a:rPr lang="en-US" dirty="0"/>
              <a:t>What is a </a:t>
            </a:r>
            <a:r>
              <a:rPr lang="en-US" dirty="0">
                <a:solidFill>
                  <a:srgbClr val="FE6D31"/>
                </a:solidFill>
              </a:rPr>
              <a:t>Graph</a:t>
            </a:r>
            <a:endParaRPr lang="en-US" dirty="0"/>
          </a:p>
        </p:txBody>
      </p:sp>
      <p:sp>
        <p:nvSpPr>
          <p:cNvPr id="3" name="Rectangle 2">
            <a:extLst>
              <a:ext uri="{FF2B5EF4-FFF2-40B4-BE49-F238E27FC236}">
                <a16:creationId xmlns:a16="http://schemas.microsoft.com/office/drawing/2014/main" id="{43CDD676-9E28-4870-943F-9D2B31353E5E}"/>
              </a:ext>
            </a:extLst>
          </p:cNvPr>
          <p:cNvSpPr/>
          <p:nvPr/>
        </p:nvSpPr>
        <p:spPr>
          <a:xfrm>
            <a:off x="474518" y="1543868"/>
            <a:ext cx="11242963" cy="3770263"/>
          </a:xfrm>
          <a:prstGeom prst="rect">
            <a:avLst/>
          </a:prstGeom>
          <a:noFill/>
        </p:spPr>
        <p:txBody>
          <a:bodyPr wrap="square" lIns="91440" tIns="45720" rIns="91440" bIns="45720">
            <a:spAutoFit/>
          </a:bodyPr>
          <a:lstStyle/>
          <a:p>
            <a:pPr algn="ctr"/>
            <a:r>
              <a:rPr lang="en-US" altLang="zh-CN" sz="23900" b="1" i="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a typeface="Lato Light" panose="020F0502020204030203" pitchFamily="34" charset="0"/>
                <a:cs typeface="Lato Light" panose="020F0502020204030203" pitchFamily="34" charset="0"/>
              </a:rPr>
              <a:t>G = (V, E)</a:t>
            </a:r>
            <a:endParaRPr lang="en-US" sz="23900" b="1" i="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Tree>
    <p:extLst>
      <p:ext uri="{BB962C8B-B14F-4D97-AF65-F5344CB8AC3E}">
        <p14:creationId xmlns:p14="http://schemas.microsoft.com/office/powerpoint/2010/main" val="1726352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600" dirty="0"/>
              <a:t>What is </a:t>
            </a:r>
            <a:r>
              <a:rPr lang="en-US" sz="3600" dirty="0" err="1">
                <a:solidFill>
                  <a:srgbClr val="FE6D31"/>
                </a:solidFill>
              </a:rPr>
              <a:t>TinkerPop</a:t>
            </a:r>
            <a:endParaRPr lang="en-US" sz="3600" dirty="0">
              <a:solidFill>
                <a:srgbClr val="FE6D31"/>
              </a:solidFill>
            </a:endParaRPr>
          </a:p>
        </p:txBody>
      </p:sp>
      <p:sp>
        <p:nvSpPr>
          <p:cNvPr id="2" name="Rectangle: Rounded Corners 1">
            <a:extLst>
              <a:ext uri="{FF2B5EF4-FFF2-40B4-BE49-F238E27FC236}">
                <a16:creationId xmlns:a16="http://schemas.microsoft.com/office/drawing/2014/main" id="{98EEB032-8684-4DA3-BBCD-50B34FCE0939}"/>
              </a:ext>
            </a:extLst>
          </p:cNvPr>
          <p:cNvSpPr/>
          <p:nvPr/>
        </p:nvSpPr>
        <p:spPr>
          <a:xfrm>
            <a:off x="523779" y="1450091"/>
            <a:ext cx="4654276" cy="882083"/>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Gremlin</a:t>
            </a:r>
          </a:p>
        </p:txBody>
      </p:sp>
      <p:sp>
        <p:nvSpPr>
          <p:cNvPr id="8" name="Rectangle: Rounded Corners 7">
            <a:extLst>
              <a:ext uri="{FF2B5EF4-FFF2-40B4-BE49-F238E27FC236}">
                <a16:creationId xmlns:a16="http://schemas.microsoft.com/office/drawing/2014/main" id="{5F654D56-ABC2-447F-91B5-F45514D7BBCB}"/>
              </a:ext>
            </a:extLst>
          </p:cNvPr>
          <p:cNvSpPr/>
          <p:nvPr/>
        </p:nvSpPr>
        <p:spPr>
          <a:xfrm>
            <a:off x="6704839" y="1450091"/>
            <a:ext cx="4654276" cy="882083"/>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Programming Interfaces</a:t>
            </a:r>
          </a:p>
        </p:txBody>
      </p:sp>
      <p:sp>
        <p:nvSpPr>
          <p:cNvPr id="10" name="Rectangle: Rounded Corners 9">
            <a:extLst>
              <a:ext uri="{FF2B5EF4-FFF2-40B4-BE49-F238E27FC236}">
                <a16:creationId xmlns:a16="http://schemas.microsoft.com/office/drawing/2014/main" id="{E2696507-9D5E-4C77-AD30-CD0B1410CBE6}"/>
              </a:ext>
            </a:extLst>
          </p:cNvPr>
          <p:cNvSpPr/>
          <p:nvPr/>
        </p:nvSpPr>
        <p:spPr>
          <a:xfrm>
            <a:off x="523779" y="2631981"/>
            <a:ext cx="4654276" cy="882083"/>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Gremlin Console</a:t>
            </a:r>
          </a:p>
        </p:txBody>
      </p:sp>
      <p:sp>
        <p:nvSpPr>
          <p:cNvPr id="11" name="Rectangle: Rounded Corners 10">
            <a:extLst>
              <a:ext uri="{FF2B5EF4-FFF2-40B4-BE49-F238E27FC236}">
                <a16:creationId xmlns:a16="http://schemas.microsoft.com/office/drawing/2014/main" id="{609A71B4-BCD2-4055-A18D-8582423A8094}"/>
              </a:ext>
            </a:extLst>
          </p:cNvPr>
          <p:cNvSpPr/>
          <p:nvPr/>
        </p:nvSpPr>
        <p:spPr>
          <a:xfrm>
            <a:off x="6704839" y="2621482"/>
            <a:ext cx="4654276" cy="882083"/>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Documentation</a:t>
            </a:r>
          </a:p>
        </p:txBody>
      </p:sp>
      <p:sp>
        <p:nvSpPr>
          <p:cNvPr id="12" name="Rectangle: Rounded Corners 11">
            <a:extLst>
              <a:ext uri="{FF2B5EF4-FFF2-40B4-BE49-F238E27FC236}">
                <a16:creationId xmlns:a16="http://schemas.microsoft.com/office/drawing/2014/main" id="{A1BA935E-182B-4538-8039-9B4D98430B58}"/>
              </a:ext>
            </a:extLst>
          </p:cNvPr>
          <p:cNvSpPr/>
          <p:nvPr/>
        </p:nvSpPr>
        <p:spPr>
          <a:xfrm>
            <a:off x="523779" y="3813871"/>
            <a:ext cx="4654276" cy="882083"/>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Gremlin Server</a:t>
            </a:r>
          </a:p>
        </p:txBody>
      </p:sp>
      <p:sp>
        <p:nvSpPr>
          <p:cNvPr id="13" name="Rectangle: Rounded Corners 12">
            <a:extLst>
              <a:ext uri="{FF2B5EF4-FFF2-40B4-BE49-F238E27FC236}">
                <a16:creationId xmlns:a16="http://schemas.microsoft.com/office/drawing/2014/main" id="{81373751-9837-4F68-9DA6-A649BC4F9A70}"/>
              </a:ext>
            </a:extLst>
          </p:cNvPr>
          <p:cNvSpPr/>
          <p:nvPr/>
        </p:nvSpPr>
        <p:spPr>
          <a:xfrm>
            <a:off x="6779267" y="3792873"/>
            <a:ext cx="4654276" cy="882083"/>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Useful Recipes</a:t>
            </a:r>
          </a:p>
        </p:txBody>
      </p:sp>
      <p:sp>
        <p:nvSpPr>
          <p:cNvPr id="14" name="Rectangle: Rounded Corners 13">
            <a:extLst>
              <a:ext uri="{FF2B5EF4-FFF2-40B4-BE49-F238E27FC236}">
                <a16:creationId xmlns:a16="http://schemas.microsoft.com/office/drawing/2014/main" id="{0BD3E431-81CC-45C7-A512-523156977765}"/>
              </a:ext>
            </a:extLst>
          </p:cNvPr>
          <p:cNvSpPr/>
          <p:nvPr/>
        </p:nvSpPr>
        <p:spPr>
          <a:xfrm>
            <a:off x="523779" y="4995761"/>
            <a:ext cx="4654276" cy="882083"/>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err="1"/>
              <a:t>TinkerGraph</a:t>
            </a:r>
            <a:endParaRPr lang="en-US" sz="3200" b="1" dirty="0"/>
          </a:p>
        </p:txBody>
      </p:sp>
    </p:spTree>
    <p:extLst>
      <p:ext uri="{BB962C8B-B14F-4D97-AF65-F5344CB8AC3E}">
        <p14:creationId xmlns:p14="http://schemas.microsoft.com/office/powerpoint/2010/main" val="9974451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10" grpId="0" animBg="1"/>
      <p:bldP spid="11" grpId="0" animBg="1"/>
      <p:bldP spid="12" grpId="0" animBg="1"/>
      <p:bldP spid="13" grpId="0" animBg="1"/>
      <p:bldP spid="1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600" dirty="0"/>
              <a:t>What is </a:t>
            </a:r>
            <a:r>
              <a:rPr lang="en-US" sz="3600" dirty="0">
                <a:solidFill>
                  <a:srgbClr val="FE6D31"/>
                </a:solidFill>
              </a:rPr>
              <a:t>Gremlin</a:t>
            </a:r>
          </a:p>
        </p:txBody>
      </p:sp>
      <p:sp>
        <p:nvSpPr>
          <p:cNvPr id="3" name="TextBox 2">
            <a:extLst>
              <a:ext uri="{FF2B5EF4-FFF2-40B4-BE49-F238E27FC236}">
                <a16:creationId xmlns:a16="http://schemas.microsoft.com/office/drawing/2014/main" id="{1A0C067B-8C69-4425-A379-3AF445752D95}"/>
              </a:ext>
            </a:extLst>
          </p:cNvPr>
          <p:cNvSpPr txBox="1"/>
          <p:nvPr/>
        </p:nvSpPr>
        <p:spPr>
          <a:xfrm>
            <a:off x="435934" y="1365027"/>
            <a:ext cx="11100391" cy="3098541"/>
          </a:xfrm>
          <a:prstGeom prst="rect">
            <a:avLst/>
          </a:prstGeom>
          <a:noFill/>
        </p:spPr>
        <p:txBody>
          <a:bodyPr wrap="square" rtlCol="0">
            <a:spAutoFit/>
          </a:bodyPr>
          <a:lstStyle/>
          <a:p>
            <a:pPr marL="171450" indent="-171450">
              <a:lnSpc>
                <a:spcPct val="150000"/>
              </a:lnSpc>
              <a:spcBef>
                <a:spcPts val="800"/>
              </a:spcBef>
              <a:buFont typeface="Arial" panose="020B0604020202020204" pitchFamily="34" charset="0"/>
              <a:buChar char="•"/>
            </a:pPr>
            <a:r>
              <a:rPr lang="en-US" altLang="zh-CN" sz="2900" dirty="0">
                <a:solidFill>
                  <a:schemeClr val="bg1"/>
                </a:solidFill>
                <a:ea typeface="Lato Light" panose="020F0502020204030203" pitchFamily="34" charset="0"/>
                <a:cs typeface="Lato Light" panose="020F0502020204030203" pitchFamily="34" charset="0"/>
              </a:rPr>
              <a:t>Graph traversal language and virtual machine</a:t>
            </a:r>
          </a:p>
          <a:p>
            <a:pPr marL="171450" indent="-171450">
              <a:lnSpc>
                <a:spcPct val="150000"/>
              </a:lnSpc>
              <a:spcBef>
                <a:spcPts val="800"/>
              </a:spcBef>
              <a:buFont typeface="Arial" panose="020B0604020202020204" pitchFamily="34" charset="0"/>
              <a:buChar char="•"/>
            </a:pPr>
            <a:r>
              <a:rPr lang="en-US" altLang="zh-CN" sz="2900" dirty="0">
                <a:solidFill>
                  <a:schemeClr val="bg1"/>
                </a:solidFill>
                <a:ea typeface="Lato Light" panose="020F0502020204030203" pitchFamily="34" charset="0"/>
                <a:cs typeface="Lato Light" panose="020F0502020204030203" pitchFamily="34" charset="0"/>
              </a:rPr>
              <a:t>Supports OLTP and OLAP</a:t>
            </a:r>
          </a:p>
          <a:p>
            <a:pPr marL="171450" indent="-171450">
              <a:lnSpc>
                <a:spcPct val="150000"/>
              </a:lnSpc>
              <a:spcBef>
                <a:spcPts val="800"/>
              </a:spcBef>
              <a:buFont typeface="Arial" panose="020B0604020202020204" pitchFamily="34" charset="0"/>
              <a:buChar char="•"/>
            </a:pPr>
            <a:r>
              <a:rPr lang="en-US" altLang="zh-CN" sz="2900" dirty="0">
                <a:solidFill>
                  <a:schemeClr val="bg1"/>
                </a:solidFill>
                <a:ea typeface="Lato Light" panose="020F0502020204030203" pitchFamily="34" charset="0"/>
                <a:cs typeface="Lato Light" panose="020F0502020204030203" pitchFamily="34" charset="0"/>
              </a:rPr>
              <a:t>Supports imperative and declarative querying</a:t>
            </a:r>
          </a:p>
          <a:p>
            <a:pPr marL="171450" indent="-171450">
              <a:lnSpc>
                <a:spcPct val="150000"/>
              </a:lnSpc>
              <a:spcBef>
                <a:spcPts val="800"/>
              </a:spcBef>
              <a:buFont typeface="Arial" panose="020B0604020202020204" pitchFamily="34" charset="0"/>
              <a:buChar char="•"/>
            </a:pPr>
            <a:r>
              <a:rPr lang="en-US" altLang="zh-CN" sz="2900" dirty="0">
                <a:solidFill>
                  <a:schemeClr val="bg1"/>
                </a:solidFill>
                <a:ea typeface="Lato Light" panose="020F0502020204030203" pitchFamily="34" charset="0"/>
                <a:cs typeface="Lato Light" panose="020F0502020204030203" pitchFamily="34" charset="0"/>
              </a:rPr>
              <a:t>Supports user-defined domain specified languages</a:t>
            </a:r>
          </a:p>
        </p:txBody>
      </p:sp>
      <p:pic>
        <p:nvPicPr>
          <p:cNvPr id="4" name="Picture 3">
            <a:extLst>
              <a:ext uri="{FF2B5EF4-FFF2-40B4-BE49-F238E27FC236}">
                <a16:creationId xmlns:a16="http://schemas.microsoft.com/office/drawing/2014/main" id="{5F80C342-48E2-4A48-9D6B-A9E75AFC1B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9639" y="1506922"/>
            <a:ext cx="4048187" cy="4292299"/>
          </a:xfrm>
          <a:prstGeom prst="rect">
            <a:avLst/>
          </a:prstGeom>
        </p:spPr>
      </p:pic>
    </p:spTree>
    <p:extLst>
      <p:ext uri="{BB962C8B-B14F-4D97-AF65-F5344CB8AC3E}">
        <p14:creationId xmlns:p14="http://schemas.microsoft.com/office/powerpoint/2010/main" val="37893599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D6D27-A92A-4993-98F4-6BF128C3DA79}"/>
              </a:ext>
            </a:extLst>
          </p:cNvPr>
          <p:cNvSpPr>
            <a:spLocks noGrp="1"/>
          </p:cNvSpPr>
          <p:nvPr>
            <p:ph type="title"/>
          </p:nvPr>
        </p:nvSpPr>
        <p:spPr/>
        <p:txBody>
          <a:bodyPr/>
          <a:lstStyle/>
          <a:p>
            <a:pPr algn="ctr"/>
            <a:r>
              <a:rPr lang="en-US" dirty="0"/>
              <a:t>What is </a:t>
            </a:r>
            <a:r>
              <a:rPr lang="en-US" dirty="0">
                <a:solidFill>
                  <a:srgbClr val="FE6D31"/>
                </a:solidFill>
              </a:rPr>
              <a:t>Cosmos DB</a:t>
            </a:r>
          </a:p>
        </p:txBody>
      </p:sp>
      <p:sp>
        <p:nvSpPr>
          <p:cNvPr id="3" name="Text Placeholder 2">
            <a:extLst>
              <a:ext uri="{FF2B5EF4-FFF2-40B4-BE49-F238E27FC236}">
                <a16:creationId xmlns:a16="http://schemas.microsoft.com/office/drawing/2014/main" id="{A1B35F44-0888-4CBD-9337-2C889A241176}"/>
              </a:ext>
            </a:extLst>
          </p:cNvPr>
          <p:cNvSpPr>
            <a:spLocks noGrp="1"/>
          </p:cNvSpPr>
          <p:nvPr>
            <p:ph type="body" idx="1"/>
          </p:nvPr>
        </p:nvSpPr>
        <p:spPr>
          <a:xfrm>
            <a:off x="6363854" y="3601173"/>
            <a:ext cx="5264728" cy="1500187"/>
          </a:xfrm>
        </p:spPr>
        <p:txBody>
          <a:bodyPr/>
          <a:lstStyle/>
          <a:p>
            <a:r>
              <a:rPr lang="en-US" dirty="0"/>
              <a:t>Graphing Your Way Through the Cosmos</a:t>
            </a:r>
          </a:p>
        </p:txBody>
      </p:sp>
    </p:spTree>
    <p:extLst>
      <p:ext uri="{BB962C8B-B14F-4D97-AF65-F5344CB8AC3E}">
        <p14:creationId xmlns:p14="http://schemas.microsoft.com/office/powerpoint/2010/main" val="36012165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solidFill>
                  <a:schemeClr val="bg1"/>
                </a:solidFill>
              </a:rPr>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3517900" y="1865746"/>
            <a:ext cx="5156200" cy="1754326"/>
          </a:xfrm>
          <a:prstGeom prst="rect">
            <a:avLst/>
          </a:prstGeom>
          <a:noFill/>
        </p:spPr>
        <p:txBody>
          <a:bodyPr wrap="square" rtlCol="0">
            <a:spAutoFit/>
          </a:bodyPr>
          <a:lstStyle/>
          <a:p>
            <a:pPr algn="ctr"/>
            <a:r>
              <a:rPr lang="en-US" sz="5400" b="1" dirty="0">
                <a:solidFill>
                  <a:srgbClr val="FE6D31"/>
                </a:solidFill>
              </a:rPr>
              <a:t>Turnkey global distribution</a:t>
            </a:r>
          </a:p>
        </p:txBody>
      </p:sp>
    </p:spTree>
    <p:extLst>
      <p:ext uri="{BB962C8B-B14F-4D97-AF65-F5344CB8AC3E}">
        <p14:creationId xmlns:p14="http://schemas.microsoft.com/office/powerpoint/2010/main" val="380184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500"/>
                                        <p:tgtEl>
                                          <p:spTgt spid="30">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100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solidFill>
                  <a:schemeClr val="bg1"/>
                </a:solidFill>
              </a:rPr>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3517900" y="1865746"/>
            <a:ext cx="5156200" cy="1754326"/>
          </a:xfrm>
          <a:prstGeom prst="rect">
            <a:avLst/>
          </a:prstGeom>
          <a:noFill/>
        </p:spPr>
        <p:txBody>
          <a:bodyPr wrap="square" rtlCol="0">
            <a:spAutoFit/>
          </a:bodyPr>
          <a:lstStyle/>
          <a:p>
            <a:pPr algn="ctr"/>
            <a:r>
              <a:rPr lang="en-US" sz="5400" b="1" dirty="0">
                <a:solidFill>
                  <a:srgbClr val="FE6D31"/>
                </a:solidFill>
              </a:rPr>
              <a:t>Turnkey global distribution</a:t>
            </a:r>
          </a:p>
        </p:txBody>
      </p:sp>
    </p:spTree>
    <p:extLst>
      <p:ext uri="{BB962C8B-B14F-4D97-AF65-F5344CB8AC3E}">
        <p14:creationId xmlns:p14="http://schemas.microsoft.com/office/powerpoint/2010/main" val="314933399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1.48148E-6 L -0.4375 0.44097 " pathEditMode="relative" rAng="0" ptsTypes="AA">
                                      <p:cBhvr>
                                        <p:cTn id="6" dur="2000" fill="hold"/>
                                        <p:tgtEl>
                                          <p:spTgt spid="30"/>
                                        </p:tgtEl>
                                        <p:attrNameLst>
                                          <p:attrName>ppt_x</p:attrName>
                                          <p:attrName>ppt_y</p:attrName>
                                        </p:attrNameLst>
                                      </p:cBhvr>
                                      <p:rCtr x="-21875" y="220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solidFill>
                  <a:schemeClr val="bg1"/>
                </a:solidFill>
              </a:rPr>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2924533" y="1865746"/>
            <a:ext cx="6565900" cy="1754326"/>
          </a:xfrm>
          <a:prstGeom prst="rect">
            <a:avLst/>
          </a:prstGeom>
          <a:noFill/>
        </p:spPr>
        <p:txBody>
          <a:bodyPr wrap="square" rtlCol="0">
            <a:spAutoFit/>
          </a:bodyPr>
          <a:lstStyle/>
          <a:p>
            <a:pPr algn="ctr"/>
            <a:r>
              <a:rPr lang="en-US" sz="5400" b="1" dirty="0">
                <a:solidFill>
                  <a:srgbClr val="FE6D31"/>
                </a:solidFill>
              </a:rPr>
              <a:t>Elastic scale out of storage &amp; throughput</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t>distribution</a:t>
            </a:r>
          </a:p>
        </p:txBody>
      </p:sp>
    </p:spTree>
    <p:extLst>
      <p:ext uri="{BB962C8B-B14F-4D97-AF65-F5344CB8AC3E}">
        <p14:creationId xmlns:p14="http://schemas.microsoft.com/office/powerpoint/2010/main" val="52420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solidFill>
                  <a:schemeClr val="bg1"/>
                </a:solidFill>
              </a:rPr>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2924533" y="1865746"/>
            <a:ext cx="6565900" cy="1754326"/>
          </a:xfrm>
          <a:prstGeom prst="rect">
            <a:avLst/>
          </a:prstGeom>
          <a:noFill/>
        </p:spPr>
        <p:txBody>
          <a:bodyPr wrap="square" rtlCol="0">
            <a:spAutoFit/>
          </a:bodyPr>
          <a:lstStyle/>
          <a:p>
            <a:pPr algn="ctr"/>
            <a:r>
              <a:rPr lang="en-US" sz="5400" b="1" dirty="0">
                <a:solidFill>
                  <a:srgbClr val="FE6D31"/>
                </a:solidFill>
              </a:rPr>
              <a:t>Elastic scale out of storage &amp; throughput</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t>distribution</a:t>
            </a:r>
          </a:p>
        </p:txBody>
      </p:sp>
    </p:spTree>
    <p:extLst>
      <p:ext uri="{BB962C8B-B14F-4D97-AF65-F5344CB8AC3E}">
        <p14:creationId xmlns:p14="http://schemas.microsoft.com/office/powerpoint/2010/main" val="66158101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79167E-6 -1.11111E-6 L -0.23111 0.31968 " pathEditMode="relative" rAng="0" ptsTypes="AA">
                                      <p:cBhvr>
                                        <p:cTn id="6" dur="2000" fill="hold"/>
                                        <p:tgtEl>
                                          <p:spTgt spid="30">
                                            <p:txEl>
                                              <p:pRg st="0" end="0"/>
                                            </p:txEl>
                                          </p:spTgt>
                                        </p:tgtEl>
                                        <p:attrNameLst>
                                          <p:attrName>ppt_x</p:attrName>
                                          <p:attrName>ppt_y</p:attrName>
                                        </p:attrNameLst>
                                      </p:cBhvr>
                                      <p:rCtr x="-11563" y="15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solidFill>
                  <a:schemeClr val="bg1"/>
                </a:solidFill>
              </a:rPr>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FE6D31"/>
                </a:solidFill>
              </a:rPr>
              <a:t>Guaranteed low latency at the 99</a:t>
            </a:r>
            <a:r>
              <a:rPr lang="en-US" sz="5400" b="1" baseline="30000" dirty="0">
                <a:solidFill>
                  <a:srgbClr val="FE6D31"/>
                </a:solidFill>
              </a:rPr>
              <a:t>th</a:t>
            </a:r>
            <a:r>
              <a:rPr lang="en-US" sz="5400" b="1" dirty="0">
                <a:solidFill>
                  <a:srgbClr val="FE6D31"/>
                </a:solidFill>
              </a:rPr>
              <a:t> percentile</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t>of storage &amp; throughput</a:t>
            </a:r>
          </a:p>
        </p:txBody>
      </p:sp>
    </p:spTree>
    <p:extLst>
      <p:ext uri="{BB962C8B-B14F-4D97-AF65-F5344CB8AC3E}">
        <p14:creationId xmlns:p14="http://schemas.microsoft.com/office/powerpoint/2010/main" val="2799240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solidFill>
                  <a:schemeClr val="bg1"/>
                </a:solidFill>
              </a:rPr>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FE6D31"/>
                </a:solidFill>
              </a:rPr>
              <a:t>Guaranteed low latency at the 99</a:t>
            </a:r>
            <a:r>
              <a:rPr lang="en-US" sz="5400" b="1" baseline="30000" dirty="0">
                <a:solidFill>
                  <a:srgbClr val="FE6D31"/>
                </a:solidFill>
              </a:rPr>
              <a:t>th</a:t>
            </a:r>
            <a:r>
              <a:rPr lang="en-US" sz="5400" b="1" dirty="0">
                <a:solidFill>
                  <a:srgbClr val="FE6D31"/>
                </a:solidFill>
              </a:rPr>
              <a:t> percentile</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t>of storage &amp; throughput</a:t>
            </a:r>
          </a:p>
        </p:txBody>
      </p:sp>
    </p:spTree>
    <p:extLst>
      <p:ext uri="{BB962C8B-B14F-4D97-AF65-F5344CB8AC3E}">
        <p14:creationId xmlns:p14="http://schemas.microsoft.com/office/powerpoint/2010/main" val="328019277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25 E" pathEditMode="relative" ptsTypes="">
                                      <p:cBhvr>
                                        <p:cTn id="6" dur="2000" fill="hold"/>
                                        <p:tgtEl>
                                          <p:spTgt spid="3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solidFill>
                  <a:schemeClr val="bg1"/>
                </a:solidFill>
              </a:rPr>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FE6D31"/>
                </a:solidFill>
              </a:rPr>
              <a:t>Five well-defined consistency models</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 percentile</a:t>
            </a:r>
          </a:p>
        </p:txBody>
      </p:sp>
    </p:spTree>
    <p:extLst>
      <p:ext uri="{BB962C8B-B14F-4D97-AF65-F5344CB8AC3E}">
        <p14:creationId xmlns:p14="http://schemas.microsoft.com/office/powerpoint/2010/main" val="358373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A7F18-DCCB-49BA-A903-B5ADDE71034A}"/>
              </a:ext>
            </a:extLst>
          </p:cNvPr>
          <p:cNvSpPr>
            <a:spLocks noGrp="1"/>
          </p:cNvSpPr>
          <p:nvPr>
            <p:ph type="title"/>
          </p:nvPr>
        </p:nvSpPr>
        <p:spPr/>
        <p:txBody>
          <a:bodyPr/>
          <a:lstStyle/>
          <a:p>
            <a:r>
              <a:rPr lang="en-US" dirty="0"/>
              <a:t>History </a:t>
            </a:r>
            <a:r>
              <a:rPr lang="en-US" dirty="0">
                <a:solidFill>
                  <a:srgbClr val="FE6D31"/>
                </a:solidFill>
              </a:rPr>
              <a:t>Graph Theory</a:t>
            </a:r>
            <a:endParaRPr lang="en-US" dirty="0"/>
          </a:p>
        </p:txBody>
      </p:sp>
      <p:pic>
        <p:nvPicPr>
          <p:cNvPr id="4" name="Picture 3" descr="Königsberg">
            <a:extLst>
              <a:ext uri="{FF2B5EF4-FFF2-40B4-BE49-F238E27FC236}">
                <a16:creationId xmlns:a16="http://schemas.microsoft.com/office/drawing/2014/main" id="{EABE5C5F-6A9F-449F-B326-B4072F95E9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3628" y="1690688"/>
            <a:ext cx="6584743" cy="4242697"/>
          </a:xfrm>
          <a:prstGeom prst="rect">
            <a:avLst/>
          </a:prstGeom>
        </p:spPr>
      </p:pic>
    </p:spTree>
    <p:extLst>
      <p:ext uri="{BB962C8B-B14F-4D97-AF65-F5344CB8AC3E}">
        <p14:creationId xmlns:p14="http://schemas.microsoft.com/office/powerpoint/2010/main" val="424267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solidFill>
                  <a:schemeClr val="bg1"/>
                </a:solidFill>
              </a:rPr>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FE6D31"/>
                </a:solidFill>
              </a:rPr>
              <a:t>Comprehensive</a:t>
            </a:r>
          </a:p>
          <a:p>
            <a:pPr algn="ctr"/>
            <a:r>
              <a:rPr lang="en-US" sz="5400" b="1" dirty="0">
                <a:solidFill>
                  <a:srgbClr val="FE6D31"/>
                </a:solidFill>
              </a:rPr>
              <a:t>SLAs</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7" name="TextBox 6">
            <a:extLst>
              <a:ext uri="{FF2B5EF4-FFF2-40B4-BE49-F238E27FC236}">
                <a16:creationId xmlns:a16="http://schemas.microsoft.com/office/drawing/2014/main" id="{A0F043F8-F841-4248-AF05-6903B1DA8DC0}"/>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consistency models</a:t>
            </a:r>
          </a:p>
        </p:txBody>
      </p:sp>
    </p:spTree>
    <p:extLst>
      <p:ext uri="{BB962C8B-B14F-4D97-AF65-F5344CB8AC3E}">
        <p14:creationId xmlns:p14="http://schemas.microsoft.com/office/powerpoint/2010/main" val="2768628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solidFill>
                  <a:schemeClr val="bg1"/>
                </a:solidFill>
              </a:rPr>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FE6D31"/>
                </a:solidFill>
              </a:rPr>
              <a:t>Comprehensive</a:t>
            </a:r>
          </a:p>
          <a:p>
            <a:pPr algn="ctr"/>
            <a:r>
              <a:rPr lang="en-US" sz="5400" b="1" dirty="0">
                <a:solidFill>
                  <a:srgbClr val="FE6D31"/>
                </a:solidFill>
              </a:rPr>
              <a:t>SLAs</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7" name="TextBox 6">
            <a:extLst>
              <a:ext uri="{FF2B5EF4-FFF2-40B4-BE49-F238E27FC236}">
                <a16:creationId xmlns:a16="http://schemas.microsoft.com/office/drawing/2014/main" id="{A0F043F8-F841-4248-AF05-6903B1DA8DC0}"/>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consistency models</a:t>
            </a:r>
          </a:p>
        </p:txBody>
      </p:sp>
    </p:spTree>
    <p:extLst>
      <p:ext uri="{BB962C8B-B14F-4D97-AF65-F5344CB8AC3E}">
        <p14:creationId xmlns:p14="http://schemas.microsoft.com/office/powerpoint/2010/main" val="208092266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16667E-7 3.7037E-6 L 0.3931 0.41666 " pathEditMode="relative" rAng="0" ptsTypes="AA">
                                      <p:cBhvr>
                                        <p:cTn id="6" dur="2000" fill="hold"/>
                                        <p:tgtEl>
                                          <p:spTgt spid="30"/>
                                        </p:tgtEl>
                                        <p:attrNameLst>
                                          <p:attrName>ppt_x</p:attrName>
                                          <p:attrName>ppt_y</p:attrName>
                                        </p:attrNameLst>
                                      </p:cBhvr>
                                      <p:rCtr x="19648" y="20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solidFill>
                  <a:schemeClr val="bg1"/>
                </a:solidFill>
              </a:rPr>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7" name="TextBox 6">
            <a:extLst>
              <a:ext uri="{FF2B5EF4-FFF2-40B4-BE49-F238E27FC236}">
                <a16:creationId xmlns:a16="http://schemas.microsoft.com/office/drawing/2014/main" id="{A0F043F8-F841-4248-AF05-6903B1DA8DC0}"/>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1" name="TextBox 30">
            <a:extLst>
              <a:ext uri="{FF2B5EF4-FFF2-40B4-BE49-F238E27FC236}">
                <a16:creationId xmlns:a16="http://schemas.microsoft.com/office/drawing/2014/main" id="{3F0EB487-35FA-4A6C-9728-68C3A253EDA7}"/>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chemeClr val="bg1"/>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SLAS</a:t>
            </a:r>
          </a:p>
        </p:txBody>
      </p:sp>
      <p:pic>
        <p:nvPicPr>
          <p:cNvPr id="33" name="Picture 32" descr="A picture containing game, drawing, ball, baseball&#10;&#10;Description automatically generated">
            <a:extLst>
              <a:ext uri="{FF2B5EF4-FFF2-40B4-BE49-F238E27FC236}">
                <a16:creationId xmlns:a16="http://schemas.microsoft.com/office/drawing/2014/main" id="{ED3B93D6-C907-46E0-A2D7-1B59399727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66" y="2276327"/>
            <a:ext cx="3027634" cy="2076092"/>
          </a:xfrm>
          <a:prstGeom prst="rect">
            <a:avLst/>
          </a:prstGeom>
        </p:spPr>
      </p:pic>
      <p:pic>
        <p:nvPicPr>
          <p:cNvPr id="34" name="Picture 33" descr="A picture containing drawing&#10;&#10;Description automatically generated">
            <a:extLst>
              <a:ext uri="{FF2B5EF4-FFF2-40B4-BE49-F238E27FC236}">
                <a16:creationId xmlns:a16="http://schemas.microsoft.com/office/drawing/2014/main" id="{42EF14C9-0639-4CC4-B3C9-3DF03EBF86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8000" y="2811019"/>
            <a:ext cx="3608106" cy="793783"/>
          </a:xfrm>
          <a:prstGeom prst="rect">
            <a:avLst/>
          </a:prstGeom>
        </p:spPr>
      </p:pic>
      <p:pic>
        <p:nvPicPr>
          <p:cNvPr id="35" name="Picture 34" descr="A picture containing food, light, drawing&#10;&#10;Description automatically generated">
            <a:extLst>
              <a:ext uri="{FF2B5EF4-FFF2-40B4-BE49-F238E27FC236}">
                <a16:creationId xmlns:a16="http://schemas.microsoft.com/office/drawing/2014/main" id="{60214BE4-6910-43E4-9877-B1E12DBA1C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93414" y="2761159"/>
            <a:ext cx="2178182" cy="973375"/>
          </a:xfrm>
          <a:prstGeom prst="rect">
            <a:avLst/>
          </a:prstGeom>
        </p:spPr>
      </p:pic>
      <p:pic>
        <p:nvPicPr>
          <p:cNvPr id="36" name="Picture 35" descr="A picture containing light, drawing&#10;&#10;Description automatically generated">
            <a:extLst>
              <a:ext uri="{FF2B5EF4-FFF2-40B4-BE49-F238E27FC236}">
                <a16:creationId xmlns:a16="http://schemas.microsoft.com/office/drawing/2014/main" id="{BAA32D6D-E3AE-4279-AD9B-3C23A74553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83740" y="2358594"/>
            <a:ext cx="2178182" cy="1698631"/>
          </a:xfrm>
          <a:prstGeom prst="rect">
            <a:avLst/>
          </a:prstGeom>
        </p:spPr>
      </p:pic>
      <p:sp>
        <p:nvSpPr>
          <p:cNvPr id="37" name="TextBox 36">
            <a:extLst>
              <a:ext uri="{FF2B5EF4-FFF2-40B4-BE49-F238E27FC236}">
                <a16:creationId xmlns:a16="http://schemas.microsoft.com/office/drawing/2014/main" id="{F73CAD7E-D9ED-4B8E-A7CC-62A640276E6C}"/>
              </a:ext>
            </a:extLst>
          </p:cNvPr>
          <p:cNvSpPr txBox="1"/>
          <p:nvPr/>
        </p:nvSpPr>
        <p:spPr>
          <a:xfrm>
            <a:off x="2720860" y="1462088"/>
            <a:ext cx="7061199" cy="923330"/>
          </a:xfrm>
          <a:prstGeom prst="rect">
            <a:avLst/>
          </a:prstGeom>
          <a:noFill/>
        </p:spPr>
        <p:txBody>
          <a:bodyPr wrap="square" rtlCol="0">
            <a:spAutoFit/>
          </a:bodyPr>
          <a:lstStyle/>
          <a:p>
            <a:pPr algn="ctr"/>
            <a:r>
              <a:rPr lang="en-US" sz="5400" b="1" dirty="0">
                <a:solidFill>
                  <a:srgbClr val="FE6D31"/>
                </a:solidFill>
              </a:rPr>
              <a:t>Battle Tested</a:t>
            </a:r>
          </a:p>
        </p:txBody>
      </p:sp>
    </p:spTree>
    <p:extLst>
      <p:ext uri="{BB962C8B-B14F-4D97-AF65-F5344CB8AC3E}">
        <p14:creationId xmlns:p14="http://schemas.microsoft.com/office/powerpoint/2010/main" val="352716659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solidFill>
                  <a:schemeClr val="bg1"/>
                </a:solidFill>
              </a:rPr>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7" name="TextBox 6">
            <a:extLst>
              <a:ext uri="{FF2B5EF4-FFF2-40B4-BE49-F238E27FC236}">
                <a16:creationId xmlns:a16="http://schemas.microsoft.com/office/drawing/2014/main" id="{A0F043F8-F841-4248-AF05-6903B1DA8DC0}"/>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1" name="TextBox 30">
            <a:extLst>
              <a:ext uri="{FF2B5EF4-FFF2-40B4-BE49-F238E27FC236}">
                <a16:creationId xmlns:a16="http://schemas.microsoft.com/office/drawing/2014/main" id="{3F0EB487-35FA-4A6C-9728-68C3A253EDA7}"/>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chemeClr val="bg1"/>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SLAS</a:t>
            </a:r>
          </a:p>
        </p:txBody>
      </p:sp>
      <p:pic>
        <p:nvPicPr>
          <p:cNvPr id="37" name="Picture 36" descr="A close up of a logo&#10;&#10;Description automatically generated">
            <a:extLst>
              <a:ext uri="{FF2B5EF4-FFF2-40B4-BE49-F238E27FC236}">
                <a16:creationId xmlns:a16="http://schemas.microsoft.com/office/drawing/2014/main" id="{4E00F748-7EE0-4F4E-8A7F-200E3EDF38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528" y="2269841"/>
            <a:ext cx="1666887" cy="552454"/>
          </a:xfrm>
          <a:prstGeom prst="rect">
            <a:avLst/>
          </a:prstGeom>
        </p:spPr>
      </p:pic>
      <p:pic>
        <p:nvPicPr>
          <p:cNvPr id="38" name="Picture 37" descr="A close up of a sign&#10;&#10;Description automatically generated">
            <a:extLst>
              <a:ext uri="{FF2B5EF4-FFF2-40B4-BE49-F238E27FC236}">
                <a16:creationId xmlns:a16="http://schemas.microsoft.com/office/drawing/2014/main" id="{B3F6F990-1975-41D9-9AD6-C4B2CCCA6B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1755" y="2255646"/>
            <a:ext cx="1184372" cy="734311"/>
          </a:xfrm>
          <a:prstGeom prst="rect">
            <a:avLst/>
          </a:prstGeom>
        </p:spPr>
      </p:pic>
      <p:pic>
        <p:nvPicPr>
          <p:cNvPr id="39" name="Picture 38" descr="A picture containing drawing&#10;&#10;Description automatically generated">
            <a:extLst>
              <a:ext uri="{FF2B5EF4-FFF2-40B4-BE49-F238E27FC236}">
                <a16:creationId xmlns:a16="http://schemas.microsoft.com/office/drawing/2014/main" id="{B6FA3047-435B-4523-8887-9C990E0172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45131" y="2242995"/>
            <a:ext cx="1669151" cy="915649"/>
          </a:xfrm>
          <a:prstGeom prst="rect">
            <a:avLst/>
          </a:prstGeom>
        </p:spPr>
      </p:pic>
      <p:pic>
        <p:nvPicPr>
          <p:cNvPr id="40" name="Picture 39" descr="A picture containing drawing&#10;&#10;Description automatically generated">
            <a:extLst>
              <a:ext uri="{FF2B5EF4-FFF2-40B4-BE49-F238E27FC236}">
                <a16:creationId xmlns:a16="http://schemas.microsoft.com/office/drawing/2014/main" id="{1BC26A2D-31A6-4D84-B5E8-C65E6BD1DE1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49020" y="2135214"/>
            <a:ext cx="1666887" cy="876306"/>
          </a:xfrm>
          <a:prstGeom prst="rect">
            <a:avLst/>
          </a:prstGeom>
        </p:spPr>
      </p:pic>
      <p:pic>
        <p:nvPicPr>
          <p:cNvPr id="41" name="Picture 40" descr="A picture containing drawing&#10;&#10;Description automatically generated">
            <a:extLst>
              <a:ext uri="{FF2B5EF4-FFF2-40B4-BE49-F238E27FC236}">
                <a16:creationId xmlns:a16="http://schemas.microsoft.com/office/drawing/2014/main" id="{79BA9DDD-44C6-4FA3-9487-881C58057F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01845" y="2049931"/>
            <a:ext cx="1734826" cy="961589"/>
          </a:xfrm>
          <a:prstGeom prst="rect">
            <a:avLst/>
          </a:prstGeom>
        </p:spPr>
      </p:pic>
      <p:pic>
        <p:nvPicPr>
          <p:cNvPr id="42" name="Picture 41" descr="A picture containing clock, object, drawing, meter&#10;&#10;Description automatically generated">
            <a:extLst>
              <a:ext uri="{FF2B5EF4-FFF2-40B4-BE49-F238E27FC236}">
                <a16:creationId xmlns:a16="http://schemas.microsoft.com/office/drawing/2014/main" id="{9B6EE962-570D-49B9-99D9-1968B69B196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24234" y="2394976"/>
            <a:ext cx="1734826" cy="406445"/>
          </a:xfrm>
          <a:prstGeom prst="rect">
            <a:avLst/>
          </a:prstGeom>
        </p:spPr>
      </p:pic>
      <p:pic>
        <p:nvPicPr>
          <p:cNvPr id="43" name="Picture 42" descr="A picture containing drawing, window&#10;&#10;Description automatically generated">
            <a:extLst>
              <a:ext uri="{FF2B5EF4-FFF2-40B4-BE49-F238E27FC236}">
                <a16:creationId xmlns:a16="http://schemas.microsoft.com/office/drawing/2014/main" id="{9B9C0163-9A11-44D5-9CDC-46DBE1D53A0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63735" y="3320867"/>
            <a:ext cx="1066892" cy="435902"/>
          </a:xfrm>
          <a:prstGeom prst="rect">
            <a:avLst/>
          </a:prstGeom>
        </p:spPr>
      </p:pic>
      <p:pic>
        <p:nvPicPr>
          <p:cNvPr id="44" name="Picture 43" descr="A picture containing drawing&#10;&#10;Description automatically generated">
            <a:extLst>
              <a:ext uri="{FF2B5EF4-FFF2-40B4-BE49-F238E27FC236}">
                <a16:creationId xmlns:a16="http://schemas.microsoft.com/office/drawing/2014/main" id="{60DCF6FD-58D2-42A8-96F1-2733782D4A5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72462" y="3014346"/>
            <a:ext cx="1666887" cy="909644"/>
          </a:xfrm>
          <a:prstGeom prst="rect">
            <a:avLst/>
          </a:prstGeom>
        </p:spPr>
      </p:pic>
      <p:pic>
        <p:nvPicPr>
          <p:cNvPr id="45" name="Picture 44" descr="A close up of a sign&#10;&#10;Description automatically generated">
            <a:extLst>
              <a:ext uri="{FF2B5EF4-FFF2-40B4-BE49-F238E27FC236}">
                <a16:creationId xmlns:a16="http://schemas.microsoft.com/office/drawing/2014/main" id="{107119C1-947E-41E0-9F80-E41309129B4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212354" y="3322079"/>
            <a:ext cx="1822568" cy="427002"/>
          </a:xfrm>
          <a:prstGeom prst="rect">
            <a:avLst/>
          </a:prstGeom>
        </p:spPr>
      </p:pic>
      <p:pic>
        <p:nvPicPr>
          <p:cNvPr id="46" name="Picture 45" descr="A picture containing clock, meter&#10;&#10;Description automatically generated">
            <a:extLst>
              <a:ext uri="{FF2B5EF4-FFF2-40B4-BE49-F238E27FC236}">
                <a16:creationId xmlns:a16="http://schemas.microsoft.com/office/drawing/2014/main" id="{E8A7CEB8-BBA7-4461-AA2D-9B9F1BDADCF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05500" y="3387042"/>
            <a:ext cx="1564921" cy="295100"/>
          </a:xfrm>
          <a:prstGeom prst="rect">
            <a:avLst/>
          </a:prstGeom>
        </p:spPr>
      </p:pic>
      <p:pic>
        <p:nvPicPr>
          <p:cNvPr id="47" name="Picture 46" descr="A picture containing food&#10;&#10;Description automatically generated">
            <a:extLst>
              <a:ext uri="{FF2B5EF4-FFF2-40B4-BE49-F238E27FC236}">
                <a16:creationId xmlns:a16="http://schemas.microsoft.com/office/drawing/2014/main" id="{8409CB60-32D2-4CBF-87F9-CA63722A3EC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33521" y="3255133"/>
            <a:ext cx="1734826" cy="570014"/>
          </a:xfrm>
          <a:prstGeom prst="rect">
            <a:avLst/>
          </a:prstGeom>
        </p:spPr>
      </p:pic>
      <p:sp>
        <p:nvSpPr>
          <p:cNvPr id="48" name="TextBox 47">
            <a:extLst>
              <a:ext uri="{FF2B5EF4-FFF2-40B4-BE49-F238E27FC236}">
                <a16:creationId xmlns:a16="http://schemas.microsoft.com/office/drawing/2014/main" id="{7697FC69-5CCC-451B-8DA9-6DE0AB89FCBA}"/>
              </a:ext>
            </a:extLst>
          </p:cNvPr>
          <p:cNvSpPr txBox="1"/>
          <p:nvPr/>
        </p:nvSpPr>
        <p:spPr>
          <a:xfrm>
            <a:off x="2720860" y="1462088"/>
            <a:ext cx="7061199" cy="923330"/>
          </a:xfrm>
          <a:prstGeom prst="rect">
            <a:avLst/>
          </a:prstGeom>
          <a:noFill/>
        </p:spPr>
        <p:txBody>
          <a:bodyPr wrap="square" rtlCol="0">
            <a:spAutoFit/>
          </a:bodyPr>
          <a:lstStyle/>
          <a:p>
            <a:pPr algn="ctr"/>
            <a:r>
              <a:rPr lang="en-US" sz="5400" b="1" dirty="0">
                <a:solidFill>
                  <a:srgbClr val="FE6D31"/>
                </a:solidFill>
              </a:rPr>
              <a:t>Battle Tested</a:t>
            </a:r>
          </a:p>
        </p:txBody>
      </p:sp>
    </p:spTree>
    <p:extLst>
      <p:ext uri="{BB962C8B-B14F-4D97-AF65-F5344CB8AC3E}">
        <p14:creationId xmlns:p14="http://schemas.microsoft.com/office/powerpoint/2010/main" val="334152421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500"/>
                                        <p:tgtEl>
                                          <p:spTgt spid="4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solidFill>
                  <a:schemeClr val="bg1"/>
                </a:solidFill>
              </a:rPr>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7" name="TextBox 6">
            <a:extLst>
              <a:ext uri="{FF2B5EF4-FFF2-40B4-BE49-F238E27FC236}">
                <a16:creationId xmlns:a16="http://schemas.microsoft.com/office/drawing/2014/main" id="{A0F043F8-F841-4248-AF05-6903B1DA8DC0}"/>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1" name="TextBox 30">
            <a:extLst>
              <a:ext uri="{FF2B5EF4-FFF2-40B4-BE49-F238E27FC236}">
                <a16:creationId xmlns:a16="http://schemas.microsoft.com/office/drawing/2014/main" id="{3F0EB487-35FA-4A6C-9728-68C3A253EDA7}"/>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chemeClr val="bg1"/>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SLAS</a:t>
            </a:r>
          </a:p>
        </p:txBody>
      </p:sp>
      <p:sp>
        <p:nvSpPr>
          <p:cNvPr id="32" name="TextBox 31">
            <a:extLst>
              <a:ext uri="{FF2B5EF4-FFF2-40B4-BE49-F238E27FC236}">
                <a16:creationId xmlns:a16="http://schemas.microsoft.com/office/drawing/2014/main" id="{F940C41D-E879-4588-B1F5-B6E379EE65A9}"/>
              </a:ext>
            </a:extLst>
          </p:cNvPr>
          <p:cNvSpPr txBox="1"/>
          <p:nvPr/>
        </p:nvSpPr>
        <p:spPr>
          <a:xfrm>
            <a:off x="1633817" y="1277422"/>
            <a:ext cx="8771966" cy="923330"/>
          </a:xfrm>
          <a:prstGeom prst="rect">
            <a:avLst/>
          </a:prstGeom>
          <a:noFill/>
        </p:spPr>
        <p:txBody>
          <a:bodyPr wrap="square" rtlCol="0">
            <a:spAutoFit/>
          </a:bodyPr>
          <a:lstStyle/>
          <a:p>
            <a:pPr algn="ctr"/>
            <a:r>
              <a:rPr lang="en-US" sz="5400" b="1" dirty="0">
                <a:solidFill>
                  <a:srgbClr val="FE6D31"/>
                </a:solidFill>
              </a:rPr>
              <a:t>Ubiquitous Regional Presence</a:t>
            </a:r>
          </a:p>
        </p:txBody>
      </p:sp>
      <p:pic>
        <p:nvPicPr>
          <p:cNvPr id="48" name="Picture 47" descr="Map of Cosmos locations across the world">
            <a:extLst>
              <a:ext uri="{FF2B5EF4-FFF2-40B4-BE49-F238E27FC236}">
                <a16:creationId xmlns:a16="http://schemas.microsoft.com/office/drawing/2014/main" id="{53A771D6-D44D-41C6-B09B-C34BBFAC093A}"/>
              </a:ext>
            </a:extLst>
          </p:cNvPr>
          <p:cNvPicPr>
            <a:picLocks noChangeAspect="1"/>
          </p:cNvPicPr>
          <p:nvPr/>
        </p:nvPicPr>
        <p:blipFill>
          <a:blip r:embed="rId5"/>
          <a:stretch>
            <a:fillRect/>
          </a:stretch>
        </p:blipFill>
        <p:spPr>
          <a:xfrm>
            <a:off x="1861712" y="2131317"/>
            <a:ext cx="8914781" cy="4726683"/>
          </a:xfrm>
          <a:prstGeom prst="rect">
            <a:avLst/>
          </a:prstGeom>
        </p:spPr>
      </p:pic>
    </p:spTree>
    <p:extLst>
      <p:ext uri="{BB962C8B-B14F-4D97-AF65-F5344CB8AC3E}">
        <p14:creationId xmlns:p14="http://schemas.microsoft.com/office/powerpoint/2010/main" val="428767752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 calcmode="lin" valueType="num">
                                      <p:cBhvr additive="base">
                                        <p:cTn id="12" dur="500" fill="hold"/>
                                        <p:tgtEl>
                                          <p:spTgt spid="48"/>
                                        </p:tgtEl>
                                        <p:attrNameLst>
                                          <p:attrName>ppt_x</p:attrName>
                                        </p:attrNameLst>
                                      </p:cBhvr>
                                      <p:tavLst>
                                        <p:tav tm="0">
                                          <p:val>
                                            <p:strVal val="#ppt_x"/>
                                          </p:val>
                                        </p:tav>
                                        <p:tav tm="100000">
                                          <p:val>
                                            <p:strVal val="#ppt_x"/>
                                          </p:val>
                                        </p:tav>
                                      </p:tavLst>
                                    </p:anim>
                                    <p:anim calcmode="lin" valueType="num">
                                      <p:cBhvr additive="base">
                                        <p:cTn id="13"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solidFill>
                  <a:schemeClr val="bg1"/>
                </a:solidFill>
              </a:rPr>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7" name="TextBox 6">
            <a:extLst>
              <a:ext uri="{FF2B5EF4-FFF2-40B4-BE49-F238E27FC236}">
                <a16:creationId xmlns:a16="http://schemas.microsoft.com/office/drawing/2014/main" id="{A0F043F8-F841-4248-AF05-6903B1DA8DC0}"/>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1" name="TextBox 30">
            <a:extLst>
              <a:ext uri="{FF2B5EF4-FFF2-40B4-BE49-F238E27FC236}">
                <a16:creationId xmlns:a16="http://schemas.microsoft.com/office/drawing/2014/main" id="{3F0EB487-35FA-4A6C-9728-68C3A253EDA7}"/>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chemeClr val="bg1"/>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SLAS</a:t>
            </a:r>
          </a:p>
        </p:txBody>
      </p:sp>
      <p:sp>
        <p:nvSpPr>
          <p:cNvPr id="32" name="TextBox 31">
            <a:extLst>
              <a:ext uri="{FF2B5EF4-FFF2-40B4-BE49-F238E27FC236}">
                <a16:creationId xmlns:a16="http://schemas.microsoft.com/office/drawing/2014/main" id="{F940C41D-E879-4588-B1F5-B6E379EE65A9}"/>
              </a:ext>
            </a:extLst>
          </p:cNvPr>
          <p:cNvSpPr txBox="1"/>
          <p:nvPr/>
        </p:nvSpPr>
        <p:spPr>
          <a:xfrm>
            <a:off x="1633817" y="1434537"/>
            <a:ext cx="8771966" cy="1754326"/>
          </a:xfrm>
          <a:prstGeom prst="rect">
            <a:avLst/>
          </a:prstGeom>
          <a:noFill/>
        </p:spPr>
        <p:txBody>
          <a:bodyPr wrap="square" rtlCol="0">
            <a:spAutoFit/>
          </a:bodyPr>
          <a:lstStyle/>
          <a:p>
            <a:pPr algn="ctr"/>
            <a:r>
              <a:rPr lang="en-US" sz="5400" b="1" dirty="0">
                <a:solidFill>
                  <a:srgbClr val="FE6D31"/>
                </a:solidFill>
              </a:rPr>
              <a:t>Secure by default and enterprise ready</a:t>
            </a:r>
          </a:p>
        </p:txBody>
      </p:sp>
    </p:spTree>
    <p:extLst>
      <p:ext uri="{BB962C8B-B14F-4D97-AF65-F5344CB8AC3E}">
        <p14:creationId xmlns:p14="http://schemas.microsoft.com/office/powerpoint/2010/main" val="251299615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solidFill>
                  <a:schemeClr val="bg1"/>
                </a:solidFill>
              </a:rPr>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
        <p:nvSpPr>
          <p:cNvPr id="7" name="TextBox 6">
            <a:extLst>
              <a:ext uri="{FF2B5EF4-FFF2-40B4-BE49-F238E27FC236}">
                <a16:creationId xmlns:a16="http://schemas.microsoft.com/office/drawing/2014/main" id="{A0F043F8-F841-4248-AF05-6903B1DA8DC0}"/>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consistency models</a:t>
            </a:r>
          </a:p>
        </p:txBody>
      </p:sp>
      <p:sp>
        <p:nvSpPr>
          <p:cNvPr id="32" name="TextBox 31">
            <a:extLst>
              <a:ext uri="{FF2B5EF4-FFF2-40B4-BE49-F238E27FC236}">
                <a16:creationId xmlns:a16="http://schemas.microsoft.com/office/drawing/2014/main" id="{49A38158-F87E-44EF-B832-6DB3CCF06CB9}"/>
              </a:ext>
            </a:extLst>
          </p:cNvPr>
          <p:cNvSpPr txBox="1"/>
          <p:nvPr/>
        </p:nvSpPr>
        <p:spPr>
          <a:xfrm>
            <a:off x="10449234" y="5408885"/>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SLAs</a:t>
            </a:r>
          </a:p>
        </p:txBody>
      </p:sp>
      <p:sp>
        <p:nvSpPr>
          <p:cNvPr id="81" name="TextBox 80">
            <a:extLst>
              <a:ext uri="{FF2B5EF4-FFF2-40B4-BE49-F238E27FC236}">
                <a16:creationId xmlns:a16="http://schemas.microsoft.com/office/drawing/2014/main" id="{D29B5EEC-E921-44FF-B574-F73D8551BA79}"/>
              </a:ext>
            </a:extLst>
          </p:cNvPr>
          <p:cNvSpPr txBox="1"/>
          <p:nvPr/>
        </p:nvSpPr>
        <p:spPr>
          <a:xfrm>
            <a:off x="8947073" y="2280228"/>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E6D31"/>
                </a:solidFill>
                <a:effectLst/>
                <a:uLnTx/>
                <a:uFillTx/>
                <a:latin typeface="Segoe UI Semilight"/>
                <a:ea typeface="+mn-ea"/>
                <a:cs typeface="+mn-cs"/>
              </a:rPr>
              <a:t>MongoDB</a:t>
            </a:r>
          </a:p>
        </p:txBody>
      </p:sp>
      <p:grpSp>
        <p:nvGrpSpPr>
          <p:cNvPr id="82" name="Group 81">
            <a:extLst>
              <a:ext uri="{FF2B5EF4-FFF2-40B4-BE49-F238E27FC236}">
                <a16:creationId xmlns:a16="http://schemas.microsoft.com/office/drawing/2014/main" id="{16DBCCC8-A6A8-4911-92F3-1562BAE235AA}"/>
              </a:ext>
            </a:extLst>
          </p:cNvPr>
          <p:cNvGrpSpPr/>
          <p:nvPr/>
        </p:nvGrpSpPr>
        <p:grpSpPr>
          <a:xfrm>
            <a:off x="2360496" y="2216600"/>
            <a:ext cx="1294027" cy="440630"/>
            <a:chOff x="1880903" y="2175418"/>
            <a:chExt cx="1294027" cy="440630"/>
          </a:xfrm>
        </p:grpSpPr>
        <p:sp>
          <p:nvSpPr>
            <p:cNvPr id="83" name="TextBox 82">
              <a:extLst>
                <a:ext uri="{FF2B5EF4-FFF2-40B4-BE49-F238E27FC236}">
                  <a16:creationId xmlns:a16="http://schemas.microsoft.com/office/drawing/2014/main" id="{498493B2-9DD8-4B99-B126-F718EE0DF115}"/>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E6D31"/>
                  </a:solidFill>
                  <a:effectLst/>
                  <a:uLnTx/>
                  <a:uFillTx/>
                  <a:latin typeface="Segoe UI Semilight"/>
                  <a:ea typeface="+mn-ea"/>
                  <a:cs typeface="+mn-cs"/>
                </a:rPr>
                <a:t>Table API</a:t>
              </a:r>
            </a:p>
          </p:txBody>
        </p:sp>
        <p:grpSp>
          <p:nvGrpSpPr>
            <p:cNvPr id="84" name="Group 83">
              <a:extLst>
                <a:ext uri="{FF2B5EF4-FFF2-40B4-BE49-F238E27FC236}">
                  <a16:creationId xmlns:a16="http://schemas.microsoft.com/office/drawing/2014/main" id="{619D3EEF-9AEA-4112-A25B-63CD4DECB15A}"/>
                </a:ext>
              </a:extLst>
            </p:cNvPr>
            <p:cNvGrpSpPr/>
            <p:nvPr/>
          </p:nvGrpSpPr>
          <p:grpSpPr>
            <a:xfrm>
              <a:off x="1880903" y="2175418"/>
              <a:ext cx="494130" cy="440630"/>
              <a:chOff x="8276702" y="3303923"/>
              <a:chExt cx="657427" cy="586247"/>
            </a:xfrm>
          </p:grpSpPr>
          <p:sp>
            <p:nvSpPr>
              <p:cNvPr id="85" name="Hexagon 84">
                <a:extLst>
                  <a:ext uri="{FF2B5EF4-FFF2-40B4-BE49-F238E27FC236}">
                    <a16:creationId xmlns:a16="http://schemas.microsoft.com/office/drawing/2014/main" id="{2AAEE90E-821F-49F3-82A2-D24251BFC1D4}"/>
                  </a:ext>
                </a:extLst>
              </p:cNvPr>
              <p:cNvSpPr/>
              <p:nvPr/>
            </p:nvSpPr>
            <p:spPr bwMode="auto">
              <a:xfrm>
                <a:off x="8276702" y="3303923"/>
                <a:ext cx="657427" cy="586247"/>
              </a:xfrm>
              <a:prstGeom prst="hexagon">
                <a:avLst/>
              </a:prstGeom>
              <a:no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86" name="Group 85">
                <a:extLst>
                  <a:ext uri="{FF2B5EF4-FFF2-40B4-BE49-F238E27FC236}">
                    <a16:creationId xmlns:a16="http://schemas.microsoft.com/office/drawing/2014/main" id="{A9A85577-18CC-4C3E-A699-3A98CE6B7990}"/>
                  </a:ext>
                </a:extLst>
              </p:cNvPr>
              <p:cNvGrpSpPr/>
              <p:nvPr/>
            </p:nvGrpSpPr>
            <p:grpSpPr>
              <a:xfrm>
                <a:off x="8435042" y="3437010"/>
                <a:ext cx="340743" cy="339628"/>
                <a:chOff x="9378226" y="3437014"/>
                <a:chExt cx="340743" cy="339628"/>
              </a:xfrm>
            </p:grpSpPr>
            <p:sp>
              <p:nvSpPr>
                <p:cNvPr id="87" name="Freeform: Shape 86">
                  <a:extLst>
                    <a:ext uri="{FF2B5EF4-FFF2-40B4-BE49-F238E27FC236}">
                      <a16:creationId xmlns:a16="http://schemas.microsoft.com/office/drawing/2014/main" id="{0285A629-DC81-4A96-AD24-B965EFBF05ED}"/>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ln>
                  <a:headEnd type="none" w="med" len="med"/>
                  <a:tailEnd type="none" w="med" len="med"/>
                </a:ln>
              </p:spPr>
              <p:style>
                <a:lnRef idx="3">
                  <a:schemeClr val="accent2"/>
                </a:lnRef>
                <a:fillRef idx="0">
                  <a:schemeClr val="accent2"/>
                </a:fillRef>
                <a:effectRef idx="2">
                  <a:schemeClr val="accent2"/>
                </a:effectRef>
                <a:fontRef idx="minor">
                  <a:schemeClr val="tx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8" name="Freeform: Shape 87">
                  <a:extLst>
                    <a:ext uri="{FF2B5EF4-FFF2-40B4-BE49-F238E27FC236}">
                      <a16:creationId xmlns:a16="http://schemas.microsoft.com/office/drawing/2014/main" id="{2371960A-BE1D-4037-BD8C-44114842B68E}"/>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rgbClr val="FE6D3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9" name="Freeform: Shape 88">
                  <a:extLst>
                    <a:ext uri="{FF2B5EF4-FFF2-40B4-BE49-F238E27FC236}">
                      <a16:creationId xmlns:a16="http://schemas.microsoft.com/office/drawing/2014/main" id="{DABB592D-D27C-4C25-9E0A-2F4B2656E0DB}"/>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rgbClr val="FE6D3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0" name="Freeform: Shape 89">
                  <a:extLst>
                    <a:ext uri="{FF2B5EF4-FFF2-40B4-BE49-F238E27FC236}">
                      <a16:creationId xmlns:a16="http://schemas.microsoft.com/office/drawing/2014/main" id="{60A908A2-D2AA-4CEA-BD77-21FC7A32C0B6}"/>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rgbClr val="FE6D3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1" name="Freeform: Shape 90">
                  <a:extLst>
                    <a:ext uri="{FF2B5EF4-FFF2-40B4-BE49-F238E27FC236}">
                      <a16:creationId xmlns:a16="http://schemas.microsoft.com/office/drawing/2014/main" id="{385592F6-1A4C-4962-93AF-1FB2543FA57B}"/>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rgbClr val="FE6D3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2" name="Freeform: Shape 91">
                  <a:extLst>
                    <a:ext uri="{FF2B5EF4-FFF2-40B4-BE49-F238E27FC236}">
                      <a16:creationId xmlns:a16="http://schemas.microsoft.com/office/drawing/2014/main" id="{E021E104-2930-4729-9621-88638E6A4C02}"/>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rgbClr val="FE6D3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3" name="Freeform: Shape 92">
                  <a:extLst>
                    <a:ext uri="{FF2B5EF4-FFF2-40B4-BE49-F238E27FC236}">
                      <a16:creationId xmlns:a16="http://schemas.microsoft.com/office/drawing/2014/main" id="{F236664D-1838-45FD-9F95-F0860B3782A4}"/>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rgbClr val="FE6D3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4" name="Freeform: Shape 93">
                  <a:extLst>
                    <a:ext uri="{FF2B5EF4-FFF2-40B4-BE49-F238E27FC236}">
                      <a16:creationId xmlns:a16="http://schemas.microsoft.com/office/drawing/2014/main" id="{95EB5F21-8301-4651-A6FF-305249EEF9CC}"/>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rgbClr val="FE6D3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5" name="Freeform: Shape 94">
                  <a:extLst>
                    <a:ext uri="{FF2B5EF4-FFF2-40B4-BE49-F238E27FC236}">
                      <a16:creationId xmlns:a16="http://schemas.microsoft.com/office/drawing/2014/main" id="{B9F7B7BB-F47A-4CEF-85D0-CBEC58B3DA4B}"/>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rgbClr val="FE6D3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6" name="Freeform: Shape 95">
                  <a:extLst>
                    <a:ext uri="{FF2B5EF4-FFF2-40B4-BE49-F238E27FC236}">
                      <a16:creationId xmlns:a16="http://schemas.microsoft.com/office/drawing/2014/main" id="{D9E34E27-2A05-46B1-85B0-1BE09472B6C3}"/>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rgbClr val="FE6D3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98" name="Picture 97">
            <a:extLst>
              <a:ext uri="{FF2B5EF4-FFF2-40B4-BE49-F238E27FC236}">
                <a16:creationId xmlns:a16="http://schemas.microsoft.com/office/drawing/2014/main" id="{1BFFC912-119C-4F91-B868-A7C95AD7466E}"/>
              </a:ext>
            </a:extLst>
          </p:cNvPr>
          <p:cNvPicPr>
            <a:picLocks noChangeAspect="1"/>
          </p:cNvPicPr>
          <p:nvPr/>
        </p:nvPicPr>
        <p:blipFill>
          <a:blip r:embed="rId5">
            <a:duotone>
              <a:schemeClr val="accent2">
                <a:shade val="45000"/>
                <a:satMod val="135000"/>
              </a:schemeClr>
              <a:prstClr val="white"/>
            </a:duotone>
          </a:blip>
          <a:stretch>
            <a:fillRect/>
          </a:stretch>
        </p:blipFill>
        <p:spPr>
          <a:xfrm>
            <a:off x="4376736" y="1822822"/>
            <a:ext cx="631133" cy="418575"/>
          </a:xfrm>
          <a:prstGeom prst="rect">
            <a:avLst/>
          </a:prstGeom>
        </p:spPr>
      </p:pic>
      <p:pic>
        <p:nvPicPr>
          <p:cNvPr id="99" name="Picture 98">
            <a:extLst>
              <a:ext uri="{FF2B5EF4-FFF2-40B4-BE49-F238E27FC236}">
                <a16:creationId xmlns:a16="http://schemas.microsoft.com/office/drawing/2014/main" id="{3237145A-D2B5-401C-A1A9-C0CE39942453}"/>
              </a:ext>
            </a:extLst>
          </p:cNvPr>
          <p:cNvPicPr>
            <a:picLocks noChangeAspect="1" noChangeArrowheads="1"/>
          </p:cNvPicPr>
          <p:nvPr/>
        </p:nvPicPr>
        <p:blipFill>
          <a:blip r:embed="rId6" cstate="screen">
            <a:duotone>
              <a:prstClr val="black"/>
              <a:srgbClr val="00FF00">
                <a:tint val="45000"/>
                <a:satMod val="400000"/>
              </a:srgbClr>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a:ext>
            </a:extLst>
          </a:blip>
          <a:stretch>
            <a:fillRect/>
          </a:stretch>
        </p:blipFill>
        <p:spPr bwMode="auto">
          <a:xfrm>
            <a:off x="10392937" y="2705470"/>
            <a:ext cx="1101486" cy="431956"/>
          </a:xfrm>
          <a:prstGeom prst="rect">
            <a:avLst/>
          </a:prstGeom>
          <a:extLst>
            <a:ext uri="{909E8E84-426E-40DD-AFC4-6F175D3DCCD1}">
              <a14:hiddenFill xmlns:a14="http://schemas.microsoft.com/office/drawing/2010/main">
                <a:solidFill>
                  <a:srgbClr val="FFFFFF"/>
                </a:solidFill>
              </a14:hiddenFill>
            </a:ext>
          </a:extLst>
        </p:spPr>
      </p:pic>
      <p:pic>
        <p:nvPicPr>
          <p:cNvPr id="100" name="Graphic 99">
            <a:extLst>
              <a:ext uri="{FF2B5EF4-FFF2-40B4-BE49-F238E27FC236}">
                <a16:creationId xmlns:a16="http://schemas.microsoft.com/office/drawing/2014/main" id="{A904B58E-B9E4-4634-90E8-5330986E414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7450" y="2730191"/>
            <a:ext cx="1120046" cy="396644"/>
          </a:xfrm>
          <a:prstGeom prst="rect">
            <a:avLst/>
          </a:prstGeom>
        </p:spPr>
      </p:pic>
      <p:sp>
        <p:nvSpPr>
          <p:cNvPr id="101" name="TextBox 100">
            <a:extLst>
              <a:ext uri="{FF2B5EF4-FFF2-40B4-BE49-F238E27FC236}">
                <a16:creationId xmlns:a16="http://schemas.microsoft.com/office/drawing/2014/main" id="{916D99C4-549F-4BE1-868B-B294802020BD}"/>
              </a:ext>
            </a:extLst>
          </p:cNvPr>
          <p:cNvSpPr txBox="1"/>
          <p:nvPr/>
        </p:nvSpPr>
        <p:spPr>
          <a:xfrm>
            <a:off x="5925012" y="1559487"/>
            <a:ext cx="803169" cy="73866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E6D31"/>
                </a:solidFill>
                <a:effectLst/>
                <a:uLnTx/>
                <a:uFillTx/>
                <a:latin typeface="Segoe UI Semilight" panose="020B0402040204020203" pitchFamily="34" charset="0"/>
                <a:ea typeface="+mn-ea"/>
                <a:cs typeface="Segoe UI Semilight" panose="020B0402040204020203" pitchFamily="34" charset="0"/>
              </a:rPr>
              <a:t>Core (SQL) API</a:t>
            </a:r>
          </a:p>
        </p:txBody>
      </p:sp>
      <p:pic>
        <p:nvPicPr>
          <p:cNvPr id="102" name="Graphic 101">
            <a:extLst>
              <a:ext uri="{FF2B5EF4-FFF2-40B4-BE49-F238E27FC236}">
                <a16:creationId xmlns:a16="http://schemas.microsoft.com/office/drawing/2014/main" id="{CCA82E2C-2B52-4A0C-BEC8-6E74D3D0690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30942" y="1766432"/>
            <a:ext cx="849161" cy="440630"/>
          </a:xfrm>
          <a:prstGeom prst="rect">
            <a:avLst/>
          </a:prstGeom>
        </p:spPr>
      </p:pic>
      <p:grpSp>
        <p:nvGrpSpPr>
          <p:cNvPr id="103" name="Group 102">
            <a:extLst>
              <a:ext uri="{FF2B5EF4-FFF2-40B4-BE49-F238E27FC236}">
                <a16:creationId xmlns:a16="http://schemas.microsoft.com/office/drawing/2014/main" id="{BE3FB177-3752-4A5E-9025-098F362EC244}"/>
              </a:ext>
            </a:extLst>
          </p:cNvPr>
          <p:cNvGrpSpPr/>
          <p:nvPr/>
        </p:nvGrpSpPr>
        <p:grpSpPr>
          <a:xfrm>
            <a:off x="2847286" y="3015182"/>
            <a:ext cx="6914490" cy="974208"/>
            <a:chOff x="2847286" y="3085807"/>
            <a:chExt cx="6914490" cy="974208"/>
          </a:xfrm>
        </p:grpSpPr>
        <p:grpSp>
          <p:nvGrpSpPr>
            <p:cNvPr id="104" name="Group 103">
              <a:extLst>
                <a:ext uri="{FF2B5EF4-FFF2-40B4-BE49-F238E27FC236}">
                  <a16:creationId xmlns:a16="http://schemas.microsoft.com/office/drawing/2014/main" id="{40B466F4-6AC7-4CB7-A450-B9690A3FB37C}"/>
                </a:ext>
              </a:extLst>
            </p:cNvPr>
            <p:cNvGrpSpPr/>
            <p:nvPr/>
          </p:nvGrpSpPr>
          <p:grpSpPr>
            <a:xfrm>
              <a:off x="7100228" y="3085807"/>
              <a:ext cx="819456" cy="736037"/>
              <a:chOff x="7002857" y="3085807"/>
              <a:chExt cx="819456" cy="736037"/>
            </a:xfrm>
          </p:grpSpPr>
          <p:grpSp>
            <p:nvGrpSpPr>
              <p:cNvPr id="136" name="Group 135">
                <a:extLst>
                  <a:ext uri="{FF2B5EF4-FFF2-40B4-BE49-F238E27FC236}">
                    <a16:creationId xmlns:a16="http://schemas.microsoft.com/office/drawing/2014/main" id="{B94CE926-B041-4288-9453-A2C04EEDDE91}"/>
                  </a:ext>
                </a:extLst>
              </p:cNvPr>
              <p:cNvGrpSpPr/>
              <p:nvPr/>
            </p:nvGrpSpPr>
            <p:grpSpPr>
              <a:xfrm>
                <a:off x="7092749" y="3085807"/>
                <a:ext cx="499208" cy="473323"/>
                <a:chOff x="7128988" y="4166153"/>
                <a:chExt cx="604908" cy="573541"/>
              </a:xfrm>
              <a:solidFill>
                <a:schemeClr val="tx2"/>
              </a:solidFill>
            </p:grpSpPr>
            <p:cxnSp>
              <p:nvCxnSpPr>
                <p:cNvPr id="138" name="Straight Connector 137">
                  <a:extLst>
                    <a:ext uri="{FF2B5EF4-FFF2-40B4-BE49-F238E27FC236}">
                      <a16:creationId xmlns:a16="http://schemas.microsoft.com/office/drawing/2014/main" id="{01C97161-AE0B-4CB9-A305-90699CFD1F17}"/>
                    </a:ext>
                  </a:extLst>
                </p:cNvPr>
                <p:cNvCxnSpPr>
                  <a:cxnSpLocks/>
                </p:cNvCxnSpPr>
                <p:nvPr/>
              </p:nvCxnSpPr>
              <p:spPr>
                <a:xfrm>
                  <a:off x="7128988" y="4451736"/>
                  <a:ext cx="238107" cy="72556"/>
                </a:xfrm>
                <a:prstGeom prst="line">
                  <a:avLst/>
                </a:prstGeom>
                <a:grpFill/>
                <a:ln w="12700" cap="flat" cmpd="sng" algn="ctr">
                  <a:solidFill>
                    <a:schemeClr val="tx2"/>
                  </a:solidFill>
                  <a:prstDash val="sysDot"/>
                  <a:miter lim="800000"/>
                  <a:headEnd type="none"/>
                  <a:tailEnd type="none"/>
                </a:ln>
                <a:effectLst/>
              </p:spPr>
            </p:cxnSp>
            <p:cxnSp>
              <p:nvCxnSpPr>
                <p:cNvPr id="139" name="Straight Connector 138">
                  <a:extLst>
                    <a:ext uri="{FF2B5EF4-FFF2-40B4-BE49-F238E27FC236}">
                      <a16:creationId xmlns:a16="http://schemas.microsoft.com/office/drawing/2014/main" id="{EDD7DF95-D6AA-4F6D-AFBD-1B6CA73D9812}"/>
                    </a:ext>
                  </a:extLst>
                </p:cNvPr>
                <p:cNvCxnSpPr>
                  <a:cxnSpLocks/>
                </p:cNvCxnSpPr>
                <p:nvPr/>
              </p:nvCxnSpPr>
              <p:spPr>
                <a:xfrm flipV="1">
                  <a:off x="7128988" y="4379180"/>
                  <a:ext cx="233873" cy="72556"/>
                </a:xfrm>
                <a:prstGeom prst="line">
                  <a:avLst/>
                </a:prstGeom>
                <a:grpFill/>
                <a:ln w="12700" cap="flat" cmpd="sng" algn="ctr">
                  <a:solidFill>
                    <a:schemeClr val="tx2"/>
                  </a:solidFill>
                  <a:prstDash val="sysDot"/>
                  <a:miter lim="800000"/>
                  <a:headEnd type="none"/>
                  <a:tailEnd type="none"/>
                </a:ln>
                <a:effectLst/>
              </p:spPr>
            </p:cxnSp>
            <p:sp>
              <p:nvSpPr>
                <p:cNvPr id="140" name="Oval 139">
                  <a:extLst>
                    <a:ext uri="{FF2B5EF4-FFF2-40B4-BE49-F238E27FC236}">
                      <a16:creationId xmlns:a16="http://schemas.microsoft.com/office/drawing/2014/main" id="{E7BC713C-B1C7-4842-A57A-F346262FCCDB}"/>
                    </a:ext>
                  </a:extLst>
                </p:cNvPr>
                <p:cNvSpPr/>
                <p:nvPr/>
              </p:nvSpPr>
              <p:spPr bwMode="auto">
                <a:xfrm>
                  <a:off x="7128988" y="4383154"/>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41" name="Straight Connector 140">
                  <a:extLst>
                    <a:ext uri="{FF2B5EF4-FFF2-40B4-BE49-F238E27FC236}">
                      <a16:creationId xmlns:a16="http://schemas.microsoft.com/office/drawing/2014/main" id="{53EE813F-B7ED-4D47-A56C-27D94B110C92}"/>
                    </a:ext>
                  </a:extLst>
                </p:cNvPr>
                <p:cNvCxnSpPr>
                  <a:cxnSpLocks/>
                </p:cNvCxnSpPr>
                <p:nvPr/>
              </p:nvCxnSpPr>
              <p:spPr>
                <a:xfrm>
                  <a:off x="7367095" y="4524292"/>
                  <a:ext cx="241432" cy="108368"/>
                </a:xfrm>
                <a:prstGeom prst="line">
                  <a:avLst/>
                </a:prstGeom>
                <a:grpFill/>
                <a:ln w="12700" cap="flat" cmpd="sng" algn="ctr">
                  <a:solidFill>
                    <a:schemeClr val="tx2"/>
                  </a:solidFill>
                  <a:prstDash val="sysDot"/>
                  <a:miter lim="800000"/>
                  <a:headEnd type="none"/>
                  <a:tailEnd type="none"/>
                </a:ln>
                <a:effectLst/>
              </p:spPr>
            </p:cxnSp>
            <p:cxnSp>
              <p:nvCxnSpPr>
                <p:cNvPr id="142" name="Straight Connector 141">
                  <a:extLst>
                    <a:ext uri="{FF2B5EF4-FFF2-40B4-BE49-F238E27FC236}">
                      <a16:creationId xmlns:a16="http://schemas.microsoft.com/office/drawing/2014/main" id="{B3C42545-64A2-4ED5-9AF5-91F79B94C17B}"/>
                    </a:ext>
                  </a:extLst>
                </p:cNvPr>
                <p:cNvCxnSpPr>
                  <a:cxnSpLocks/>
                </p:cNvCxnSpPr>
                <p:nvPr/>
              </p:nvCxnSpPr>
              <p:spPr>
                <a:xfrm>
                  <a:off x="7367095" y="4524292"/>
                  <a:ext cx="229638" cy="1361"/>
                </a:xfrm>
                <a:prstGeom prst="line">
                  <a:avLst/>
                </a:prstGeom>
                <a:grpFill/>
                <a:ln w="12700" cap="flat" cmpd="sng" algn="ctr">
                  <a:solidFill>
                    <a:schemeClr val="tx2"/>
                  </a:solidFill>
                  <a:prstDash val="sysDot"/>
                  <a:miter lim="800000"/>
                  <a:headEnd type="none"/>
                  <a:tailEnd type="none"/>
                </a:ln>
                <a:effectLst/>
              </p:spPr>
            </p:cxnSp>
            <p:sp>
              <p:nvSpPr>
                <p:cNvPr id="143" name="Oval 142">
                  <a:extLst>
                    <a:ext uri="{FF2B5EF4-FFF2-40B4-BE49-F238E27FC236}">
                      <a16:creationId xmlns:a16="http://schemas.microsoft.com/office/drawing/2014/main" id="{C0DFEAF3-54ED-4A0D-A1BA-5ADA026A3973}"/>
                    </a:ext>
                  </a:extLst>
                </p:cNvPr>
                <p:cNvSpPr/>
                <p:nvPr/>
              </p:nvSpPr>
              <p:spPr bwMode="auto">
                <a:xfrm rot="20946206">
                  <a:off x="7596733" y="460253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44" name="Oval 143">
                  <a:extLst>
                    <a:ext uri="{FF2B5EF4-FFF2-40B4-BE49-F238E27FC236}">
                      <a16:creationId xmlns:a16="http://schemas.microsoft.com/office/drawing/2014/main" id="{6DCA71FE-7170-4C15-9EAF-DBB8AA4F4890}"/>
                    </a:ext>
                  </a:extLst>
                </p:cNvPr>
                <p:cNvSpPr/>
                <p:nvPr/>
              </p:nvSpPr>
              <p:spPr bwMode="auto">
                <a:xfrm>
                  <a:off x="7596733" y="445707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45" name="Straight Connector 144">
                  <a:extLst>
                    <a:ext uri="{FF2B5EF4-FFF2-40B4-BE49-F238E27FC236}">
                      <a16:creationId xmlns:a16="http://schemas.microsoft.com/office/drawing/2014/main" id="{7CEBEC6F-59BE-4E4D-85F2-1BEEA3701F8A}"/>
                    </a:ext>
                  </a:extLst>
                </p:cNvPr>
                <p:cNvCxnSpPr>
                  <a:cxnSpLocks/>
                </p:cNvCxnSpPr>
                <p:nvPr/>
              </p:nvCxnSpPr>
              <p:spPr>
                <a:xfrm>
                  <a:off x="7362861" y="4379181"/>
                  <a:ext cx="233872" cy="1013"/>
                </a:xfrm>
                <a:prstGeom prst="line">
                  <a:avLst/>
                </a:prstGeom>
                <a:grpFill/>
                <a:ln w="12700" cap="flat" cmpd="sng" algn="ctr">
                  <a:solidFill>
                    <a:schemeClr val="tx2"/>
                  </a:solidFill>
                  <a:prstDash val="sysDot"/>
                  <a:miter lim="800000"/>
                  <a:headEnd type="none"/>
                  <a:tailEnd type="none"/>
                </a:ln>
                <a:effectLst/>
              </p:spPr>
            </p:cxnSp>
            <p:sp>
              <p:nvSpPr>
                <p:cNvPr id="146" name="Oval 145">
                  <a:extLst>
                    <a:ext uri="{FF2B5EF4-FFF2-40B4-BE49-F238E27FC236}">
                      <a16:creationId xmlns:a16="http://schemas.microsoft.com/office/drawing/2014/main" id="{8F30D142-16FD-4427-9DDC-A7B378DD1915}"/>
                    </a:ext>
                  </a:extLst>
                </p:cNvPr>
                <p:cNvSpPr/>
                <p:nvPr/>
              </p:nvSpPr>
              <p:spPr bwMode="auto">
                <a:xfrm>
                  <a:off x="7367095" y="4455710"/>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47" name="Straight Connector 146">
                  <a:extLst>
                    <a:ext uri="{FF2B5EF4-FFF2-40B4-BE49-F238E27FC236}">
                      <a16:creationId xmlns:a16="http://schemas.microsoft.com/office/drawing/2014/main" id="{07BFE822-ABF4-46AB-8ED1-C2F3785916D8}"/>
                    </a:ext>
                  </a:extLst>
                </p:cNvPr>
                <p:cNvCxnSpPr>
                  <a:cxnSpLocks/>
                </p:cNvCxnSpPr>
                <p:nvPr/>
              </p:nvCxnSpPr>
              <p:spPr>
                <a:xfrm flipV="1">
                  <a:off x="7362861" y="4277619"/>
                  <a:ext cx="248934" cy="101562"/>
                </a:xfrm>
                <a:prstGeom prst="line">
                  <a:avLst/>
                </a:prstGeom>
                <a:grpFill/>
                <a:ln w="12700" cap="flat" cmpd="sng" algn="ctr">
                  <a:solidFill>
                    <a:schemeClr val="tx2"/>
                  </a:solidFill>
                  <a:prstDash val="sysDot"/>
                  <a:miter lim="800000"/>
                  <a:headEnd type="none"/>
                  <a:tailEnd type="none"/>
                </a:ln>
                <a:effectLst/>
              </p:spPr>
            </p:cxnSp>
            <p:sp>
              <p:nvSpPr>
                <p:cNvPr id="148" name="Oval 147">
                  <a:extLst>
                    <a:ext uri="{FF2B5EF4-FFF2-40B4-BE49-F238E27FC236}">
                      <a16:creationId xmlns:a16="http://schemas.microsoft.com/office/drawing/2014/main" id="{5AB0B8C2-7521-48E7-A6F5-534AECAE3E4C}"/>
                    </a:ext>
                  </a:extLst>
                </p:cNvPr>
                <p:cNvSpPr/>
                <p:nvPr/>
              </p:nvSpPr>
              <p:spPr bwMode="auto">
                <a:xfrm>
                  <a:off x="7362861" y="4310599"/>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49" name="Oval 148">
                  <a:extLst>
                    <a:ext uri="{FF2B5EF4-FFF2-40B4-BE49-F238E27FC236}">
                      <a16:creationId xmlns:a16="http://schemas.microsoft.com/office/drawing/2014/main" id="{E3F10923-92E2-4B0A-BC90-B2A1AC7ECDAD}"/>
                    </a:ext>
                  </a:extLst>
                </p:cNvPr>
                <p:cNvSpPr/>
                <p:nvPr/>
              </p:nvSpPr>
              <p:spPr bwMode="auto">
                <a:xfrm>
                  <a:off x="7596733" y="4311612"/>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50" name="Oval 149">
                  <a:extLst>
                    <a:ext uri="{FF2B5EF4-FFF2-40B4-BE49-F238E27FC236}">
                      <a16:creationId xmlns:a16="http://schemas.microsoft.com/office/drawing/2014/main" id="{1DE8E899-B590-4DF4-BB0C-11360658A432}"/>
                    </a:ext>
                  </a:extLst>
                </p:cNvPr>
                <p:cNvSpPr/>
                <p:nvPr/>
              </p:nvSpPr>
              <p:spPr bwMode="auto">
                <a:xfrm rot="377738">
                  <a:off x="7596733" y="4166153"/>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137" name="TextBox 136">
                <a:extLst>
                  <a:ext uri="{FF2B5EF4-FFF2-40B4-BE49-F238E27FC236}">
                    <a16:creationId xmlns:a16="http://schemas.microsoft.com/office/drawing/2014/main" id="{400A7909-C240-41E9-AF70-BF11A62F33AB}"/>
                  </a:ext>
                </a:extLst>
              </p:cNvPr>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105" name="Group 104">
              <a:extLst>
                <a:ext uri="{FF2B5EF4-FFF2-40B4-BE49-F238E27FC236}">
                  <a16:creationId xmlns:a16="http://schemas.microsoft.com/office/drawing/2014/main" id="{8B77BC96-6CF1-4553-83F5-14DFC0AC6F39}"/>
                </a:ext>
              </a:extLst>
            </p:cNvPr>
            <p:cNvGrpSpPr/>
            <p:nvPr/>
          </p:nvGrpSpPr>
          <p:grpSpPr>
            <a:xfrm>
              <a:off x="4823075" y="3293168"/>
              <a:ext cx="1088760" cy="532323"/>
              <a:chOff x="4983242" y="3293168"/>
              <a:chExt cx="1088760" cy="532323"/>
            </a:xfrm>
          </p:grpSpPr>
          <p:sp>
            <p:nvSpPr>
              <p:cNvPr id="129" name="TextBox 128">
                <a:extLst>
                  <a:ext uri="{FF2B5EF4-FFF2-40B4-BE49-F238E27FC236}">
                    <a16:creationId xmlns:a16="http://schemas.microsoft.com/office/drawing/2014/main" id="{7E9C011F-1C2E-4561-9F6C-58E0DE8D692F}"/>
                  </a:ext>
                </a:extLst>
              </p:cNvPr>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130" name="Group 129">
                <a:extLst>
                  <a:ext uri="{FF2B5EF4-FFF2-40B4-BE49-F238E27FC236}">
                    <a16:creationId xmlns:a16="http://schemas.microsoft.com/office/drawing/2014/main" id="{6454BF53-2EFB-4069-A31D-1FC2342EEA4B}"/>
                  </a:ext>
                </a:extLst>
              </p:cNvPr>
              <p:cNvGrpSpPr/>
              <p:nvPr/>
            </p:nvGrpSpPr>
            <p:grpSpPr>
              <a:xfrm>
                <a:off x="5106308" y="3293168"/>
                <a:ext cx="726921" cy="124646"/>
                <a:chOff x="4444077" y="3159364"/>
                <a:chExt cx="726921" cy="124646"/>
              </a:xfrm>
            </p:grpSpPr>
            <p:cxnSp>
              <p:nvCxnSpPr>
                <p:cNvPr id="131" name="Straight Connector 130">
                  <a:extLst>
                    <a:ext uri="{FF2B5EF4-FFF2-40B4-BE49-F238E27FC236}">
                      <a16:creationId xmlns:a16="http://schemas.microsoft.com/office/drawing/2014/main" id="{D457C7BA-B678-44D6-A63C-99340BB54AF1}"/>
                    </a:ext>
                  </a:extLst>
                </p:cNvPr>
                <p:cNvCxnSpPr>
                  <a:cxnSpLocks/>
                </p:cNvCxnSpPr>
                <p:nvPr/>
              </p:nvCxnSpPr>
              <p:spPr>
                <a:xfrm>
                  <a:off x="4567537" y="3221687"/>
                  <a:ext cx="185331" cy="0"/>
                </a:xfrm>
                <a:prstGeom prst="line">
                  <a:avLst/>
                </a:prstGeom>
                <a:noFill/>
                <a:ln w="12700" cap="flat" cmpd="sng" algn="ctr">
                  <a:solidFill>
                    <a:schemeClr val="tx2"/>
                  </a:solidFill>
                  <a:prstDash val="sysDot"/>
                  <a:miter lim="800000"/>
                  <a:headEnd type="none"/>
                  <a:tailEnd type="none"/>
                </a:ln>
                <a:effectLst/>
              </p:spPr>
            </p:cxnSp>
            <p:sp>
              <p:nvSpPr>
                <p:cNvPr id="132" name="Oval 131">
                  <a:extLst>
                    <a:ext uri="{FF2B5EF4-FFF2-40B4-BE49-F238E27FC236}">
                      <a16:creationId xmlns:a16="http://schemas.microsoft.com/office/drawing/2014/main" id="{713DD37C-F0D8-4308-88B6-A770923E9C2F}"/>
                    </a:ext>
                  </a:extLst>
                </p:cNvPr>
                <p:cNvSpPr/>
                <p:nvPr/>
              </p:nvSpPr>
              <p:spPr bwMode="auto">
                <a:xfrm>
                  <a:off x="4444077" y="3159364"/>
                  <a:ext cx="123457"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3" name="Oval 132">
                  <a:extLst>
                    <a:ext uri="{FF2B5EF4-FFF2-40B4-BE49-F238E27FC236}">
                      <a16:creationId xmlns:a16="http://schemas.microsoft.com/office/drawing/2014/main" id="{41B7452E-14E8-4E64-A273-9150607C63F0}"/>
                    </a:ext>
                  </a:extLst>
                </p:cNvPr>
                <p:cNvSpPr/>
                <p:nvPr/>
              </p:nvSpPr>
              <p:spPr bwMode="auto">
                <a:xfrm>
                  <a:off x="4752871"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4" name="Oval 133">
                  <a:extLst>
                    <a:ext uri="{FF2B5EF4-FFF2-40B4-BE49-F238E27FC236}">
                      <a16:creationId xmlns:a16="http://schemas.microsoft.com/office/drawing/2014/main" id="{E4F858B2-D6CF-46BD-8F1A-B3C517B23E96}"/>
                    </a:ext>
                  </a:extLst>
                </p:cNvPr>
                <p:cNvSpPr/>
                <p:nvPr/>
              </p:nvSpPr>
              <p:spPr bwMode="auto">
                <a:xfrm>
                  <a:off x="4905809"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5" name="Oval 134">
                  <a:extLst>
                    <a:ext uri="{FF2B5EF4-FFF2-40B4-BE49-F238E27FC236}">
                      <a16:creationId xmlns:a16="http://schemas.microsoft.com/office/drawing/2014/main" id="{6961E750-21C5-4BD0-9E9A-2A057F4331B6}"/>
                    </a:ext>
                  </a:extLst>
                </p:cNvPr>
                <p:cNvSpPr/>
                <p:nvPr/>
              </p:nvSpPr>
              <p:spPr bwMode="auto">
                <a:xfrm>
                  <a:off x="5058738"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106" name="Group 105">
              <a:extLst>
                <a:ext uri="{FF2B5EF4-FFF2-40B4-BE49-F238E27FC236}">
                  <a16:creationId xmlns:a16="http://schemas.microsoft.com/office/drawing/2014/main" id="{3C63962A-884D-462B-8DA3-C905BF08D226}"/>
                </a:ext>
              </a:extLst>
            </p:cNvPr>
            <p:cNvGrpSpPr/>
            <p:nvPr/>
          </p:nvGrpSpPr>
          <p:grpSpPr>
            <a:xfrm>
              <a:off x="2847286" y="3285344"/>
              <a:ext cx="787396" cy="774671"/>
              <a:chOff x="3250313" y="3055226"/>
              <a:chExt cx="787396" cy="774671"/>
            </a:xfrm>
          </p:grpSpPr>
          <p:grpSp>
            <p:nvGrpSpPr>
              <p:cNvPr id="118" name="Group 117">
                <a:extLst>
                  <a:ext uri="{FF2B5EF4-FFF2-40B4-BE49-F238E27FC236}">
                    <a16:creationId xmlns:a16="http://schemas.microsoft.com/office/drawing/2014/main" id="{3F12159F-8468-4426-988A-F246933EC753}"/>
                  </a:ext>
                </a:extLst>
              </p:cNvPr>
              <p:cNvGrpSpPr/>
              <p:nvPr/>
            </p:nvGrpSpPr>
            <p:grpSpPr>
              <a:xfrm>
                <a:off x="3319100" y="3055226"/>
                <a:ext cx="643737" cy="429517"/>
                <a:chOff x="2573581" y="3248112"/>
                <a:chExt cx="643737" cy="429517"/>
              </a:xfrm>
            </p:grpSpPr>
            <p:cxnSp>
              <p:nvCxnSpPr>
                <p:cNvPr id="120" name="Straight Connector 119">
                  <a:extLst>
                    <a:ext uri="{FF2B5EF4-FFF2-40B4-BE49-F238E27FC236}">
                      <a16:creationId xmlns:a16="http://schemas.microsoft.com/office/drawing/2014/main" id="{994BD09E-D793-4F21-A8D1-E0D8C0E519F1}"/>
                    </a:ext>
                  </a:extLst>
                </p:cNvPr>
                <p:cNvCxnSpPr>
                  <a:cxnSpLocks/>
                </p:cNvCxnSpPr>
                <p:nvPr/>
              </p:nvCxnSpPr>
              <p:spPr>
                <a:xfrm>
                  <a:off x="2688446" y="3306383"/>
                  <a:ext cx="424425" cy="0"/>
                </a:xfrm>
                <a:prstGeom prst="line">
                  <a:avLst/>
                </a:prstGeom>
                <a:noFill/>
                <a:ln w="12700" cap="flat" cmpd="sng" algn="ctr">
                  <a:solidFill>
                    <a:schemeClr val="tx2"/>
                  </a:solidFill>
                  <a:prstDash val="sysDot"/>
                  <a:miter lim="800000"/>
                  <a:headEnd type="none"/>
                  <a:tailEnd type="none"/>
                </a:ln>
                <a:effectLst/>
              </p:spPr>
            </p:cxnSp>
            <p:sp>
              <p:nvSpPr>
                <p:cNvPr id="121" name="Oval 120">
                  <a:extLst>
                    <a:ext uri="{FF2B5EF4-FFF2-40B4-BE49-F238E27FC236}">
                      <a16:creationId xmlns:a16="http://schemas.microsoft.com/office/drawing/2014/main" id="{1FF4B09B-6B75-41D3-97BB-518234B09119}"/>
                    </a:ext>
                  </a:extLst>
                </p:cNvPr>
                <p:cNvSpPr/>
                <p:nvPr/>
              </p:nvSpPr>
              <p:spPr bwMode="auto">
                <a:xfrm>
                  <a:off x="2573581" y="3248112"/>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2" name="Oval 121">
                  <a:extLst>
                    <a:ext uri="{FF2B5EF4-FFF2-40B4-BE49-F238E27FC236}">
                      <a16:creationId xmlns:a16="http://schemas.microsoft.com/office/drawing/2014/main" id="{B6E1A465-28B2-4958-8E73-012A0C49CE66}"/>
                    </a:ext>
                  </a:extLst>
                </p:cNvPr>
                <p:cNvSpPr/>
                <p:nvPr/>
              </p:nvSpPr>
              <p:spPr bwMode="auto">
                <a:xfrm>
                  <a:off x="3112870" y="3253396"/>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23" name="Straight Connector 122">
                  <a:extLst>
                    <a:ext uri="{FF2B5EF4-FFF2-40B4-BE49-F238E27FC236}">
                      <a16:creationId xmlns:a16="http://schemas.microsoft.com/office/drawing/2014/main" id="{82569AAA-7E10-4AD2-AB04-1C2B20251CBC}"/>
                    </a:ext>
                  </a:extLst>
                </p:cNvPr>
                <p:cNvCxnSpPr>
                  <a:cxnSpLocks/>
                </p:cNvCxnSpPr>
                <p:nvPr/>
              </p:nvCxnSpPr>
              <p:spPr>
                <a:xfrm>
                  <a:off x="2688446" y="3460548"/>
                  <a:ext cx="424425" cy="0"/>
                </a:xfrm>
                <a:prstGeom prst="line">
                  <a:avLst/>
                </a:prstGeom>
                <a:noFill/>
                <a:ln w="12700" cap="flat" cmpd="sng" algn="ctr">
                  <a:solidFill>
                    <a:schemeClr val="tx2"/>
                  </a:solidFill>
                  <a:prstDash val="sysDot"/>
                  <a:miter lim="800000"/>
                  <a:headEnd type="none"/>
                  <a:tailEnd type="none"/>
                </a:ln>
                <a:effectLst/>
              </p:spPr>
            </p:cxnSp>
            <p:sp>
              <p:nvSpPr>
                <p:cNvPr id="124" name="Oval 123">
                  <a:extLst>
                    <a:ext uri="{FF2B5EF4-FFF2-40B4-BE49-F238E27FC236}">
                      <a16:creationId xmlns:a16="http://schemas.microsoft.com/office/drawing/2014/main" id="{8606FF9F-6435-43FA-A08D-53328DD51E70}"/>
                    </a:ext>
                  </a:extLst>
                </p:cNvPr>
                <p:cNvSpPr/>
                <p:nvPr/>
              </p:nvSpPr>
              <p:spPr bwMode="auto">
                <a:xfrm>
                  <a:off x="2573581" y="3402277"/>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5" name="Oval 124">
                  <a:extLst>
                    <a:ext uri="{FF2B5EF4-FFF2-40B4-BE49-F238E27FC236}">
                      <a16:creationId xmlns:a16="http://schemas.microsoft.com/office/drawing/2014/main" id="{BC9BEEBB-D86E-49CC-A7A2-064337A8097E}"/>
                    </a:ext>
                  </a:extLst>
                </p:cNvPr>
                <p:cNvSpPr/>
                <p:nvPr/>
              </p:nvSpPr>
              <p:spPr bwMode="auto">
                <a:xfrm>
                  <a:off x="3112870" y="3407561"/>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26" name="Straight Connector 125">
                  <a:extLst>
                    <a:ext uri="{FF2B5EF4-FFF2-40B4-BE49-F238E27FC236}">
                      <a16:creationId xmlns:a16="http://schemas.microsoft.com/office/drawing/2014/main" id="{A4ACAE6A-2061-4AA4-8232-790713AD99E0}"/>
                    </a:ext>
                  </a:extLst>
                </p:cNvPr>
                <p:cNvCxnSpPr>
                  <a:cxnSpLocks/>
                </p:cNvCxnSpPr>
                <p:nvPr/>
              </p:nvCxnSpPr>
              <p:spPr>
                <a:xfrm>
                  <a:off x="2688446" y="3619357"/>
                  <a:ext cx="424425" cy="0"/>
                </a:xfrm>
                <a:prstGeom prst="line">
                  <a:avLst/>
                </a:prstGeom>
                <a:noFill/>
                <a:ln w="12700" cap="flat" cmpd="sng" algn="ctr">
                  <a:solidFill>
                    <a:schemeClr val="tx2"/>
                  </a:solidFill>
                  <a:prstDash val="sysDot"/>
                  <a:miter lim="800000"/>
                  <a:headEnd type="none"/>
                  <a:tailEnd type="none"/>
                </a:ln>
                <a:effectLst/>
              </p:spPr>
            </p:cxnSp>
            <p:sp>
              <p:nvSpPr>
                <p:cNvPr id="127" name="Oval 126">
                  <a:extLst>
                    <a:ext uri="{FF2B5EF4-FFF2-40B4-BE49-F238E27FC236}">
                      <a16:creationId xmlns:a16="http://schemas.microsoft.com/office/drawing/2014/main" id="{FDC6E72C-788D-435F-A4BB-031FAC5D52A4}"/>
                    </a:ext>
                  </a:extLst>
                </p:cNvPr>
                <p:cNvSpPr/>
                <p:nvPr/>
              </p:nvSpPr>
              <p:spPr bwMode="auto">
                <a:xfrm>
                  <a:off x="2573581" y="3561085"/>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8" name="Oval 127">
                  <a:extLst>
                    <a:ext uri="{FF2B5EF4-FFF2-40B4-BE49-F238E27FC236}">
                      <a16:creationId xmlns:a16="http://schemas.microsoft.com/office/drawing/2014/main" id="{EE21365D-26E0-4121-9173-37D427C7C318}"/>
                    </a:ext>
                  </a:extLst>
                </p:cNvPr>
                <p:cNvSpPr/>
                <p:nvPr/>
              </p:nvSpPr>
              <p:spPr bwMode="auto">
                <a:xfrm>
                  <a:off x="3112870" y="3566370"/>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19" name="TextBox 118">
                <a:extLst>
                  <a:ext uri="{FF2B5EF4-FFF2-40B4-BE49-F238E27FC236}">
                    <a16:creationId xmlns:a16="http://schemas.microsoft.com/office/drawing/2014/main" id="{7DE59410-7B36-4C86-A33A-BF1AF2A721B9}"/>
                  </a:ext>
                </a:extLst>
              </p:cNvPr>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107" name="Group 106">
              <a:extLst>
                <a:ext uri="{FF2B5EF4-FFF2-40B4-BE49-F238E27FC236}">
                  <a16:creationId xmlns:a16="http://schemas.microsoft.com/office/drawing/2014/main" id="{FA8D045D-6476-4D2D-A852-D695314A8F8F}"/>
                </a:ext>
              </a:extLst>
            </p:cNvPr>
            <p:cNvGrpSpPr/>
            <p:nvPr/>
          </p:nvGrpSpPr>
          <p:grpSpPr>
            <a:xfrm>
              <a:off x="9108078" y="3386915"/>
              <a:ext cx="653698" cy="653234"/>
              <a:chOff x="8667216" y="3156797"/>
              <a:chExt cx="653698" cy="653234"/>
            </a:xfrm>
          </p:grpSpPr>
          <p:grpSp>
            <p:nvGrpSpPr>
              <p:cNvPr id="108" name="Group 107">
                <a:extLst>
                  <a:ext uri="{FF2B5EF4-FFF2-40B4-BE49-F238E27FC236}">
                    <a16:creationId xmlns:a16="http://schemas.microsoft.com/office/drawing/2014/main" id="{C60E53E4-DB0D-4458-9461-2ED5ADC58905}"/>
                  </a:ext>
                </a:extLst>
              </p:cNvPr>
              <p:cNvGrpSpPr/>
              <p:nvPr/>
            </p:nvGrpSpPr>
            <p:grpSpPr>
              <a:xfrm>
                <a:off x="8667216" y="3156797"/>
                <a:ext cx="586303" cy="377163"/>
                <a:chOff x="7117181" y="5146654"/>
                <a:chExt cx="663064" cy="426544"/>
              </a:xfrm>
              <a:solidFill>
                <a:schemeClr val="tx2"/>
              </a:solidFill>
            </p:grpSpPr>
            <p:sp>
              <p:nvSpPr>
                <p:cNvPr id="110" name="Oval 109">
                  <a:extLst>
                    <a:ext uri="{FF2B5EF4-FFF2-40B4-BE49-F238E27FC236}">
                      <a16:creationId xmlns:a16="http://schemas.microsoft.com/office/drawing/2014/main" id="{4001B365-9EAA-4F88-8726-E8E08E14977E}"/>
                    </a:ext>
                  </a:extLst>
                </p:cNvPr>
                <p:cNvSpPr/>
                <p:nvPr/>
              </p:nvSpPr>
              <p:spPr bwMode="auto">
                <a:xfrm rot="715722">
                  <a:off x="7117181" y="5146654"/>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1" name="Oval 110">
                  <a:extLst>
                    <a:ext uri="{FF2B5EF4-FFF2-40B4-BE49-F238E27FC236}">
                      <a16:creationId xmlns:a16="http://schemas.microsoft.com/office/drawing/2014/main" id="{3A45A0D5-3D5B-423A-BF9A-035D7442ECDA}"/>
                    </a:ext>
                  </a:extLst>
                </p:cNvPr>
                <p:cNvSpPr/>
                <p:nvPr/>
              </p:nvSpPr>
              <p:spPr bwMode="auto">
                <a:xfrm>
                  <a:off x="7476127" y="5224668"/>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2" name="Oval 111">
                  <a:extLst>
                    <a:ext uri="{FF2B5EF4-FFF2-40B4-BE49-F238E27FC236}">
                      <a16:creationId xmlns:a16="http://schemas.microsoft.com/office/drawing/2014/main" id="{5BE14FAF-A636-463B-8251-314EFD5189FA}"/>
                    </a:ext>
                  </a:extLst>
                </p:cNvPr>
                <p:cNvSpPr/>
                <p:nvPr/>
              </p:nvSpPr>
              <p:spPr bwMode="auto">
                <a:xfrm>
                  <a:off x="7296654"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3" name="Oval 112">
                  <a:extLst>
                    <a:ext uri="{FF2B5EF4-FFF2-40B4-BE49-F238E27FC236}">
                      <a16:creationId xmlns:a16="http://schemas.microsoft.com/office/drawing/2014/main" id="{6E0AB796-D02E-4877-9922-D16C0E1A9D1E}"/>
                    </a:ext>
                  </a:extLst>
                </p:cNvPr>
                <p:cNvSpPr/>
                <p:nvPr/>
              </p:nvSpPr>
              <p:spPr bwMode="auto">
                <a:xfrm>
                  <a:off x="7655599"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14" name="Straight Connector 113">
                  <a:extLst>
                    <a:ext uri="{FF2B5EF4-FFF2-40B4-BE49-F238E27FC236}">
                      <a16:creationId xmlns:a16="http://schemas.microsoft.com/office/drawing/2014/main" id="{18363109-D37E-40DB-94E0-3A450259D1EB}"/>
                    </a:ext>
                  </a:extLst>
                </p:cNvPr>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115" name="Straight Connector 114">
                  <a:extLst>
                    <a:ext uri="{FF2B5EF4-FFF2-40B4-BE49-F238E27FC236}">
                      <a16:creationId xmlns:a16="http://schemas.microsoft.com/office/drawing/2014/main" id="{0838F90B-375D-4B12-B32E-F160AAEB5B37}"/>
                    </a:ext>
                  </a:extLst>
                </p:cNvPr>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116" name="Straight Connector 115">
                  <a:extLst>
                    <a:ext uri="{FF2B5EF4-FFF2-40B4-BE49-F238E27FC236}">
                      <a16:creationId xmlns:a16="http://schemas.microsoft.com/office/drawing/2014/main" id="{24AA07E7-CED9-4B0A-B6FB-9B26CD96D1F9}"/>
                    </a:ext>
                  </a:extLst>
                </p:cNvPr>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117" name="Straight Connector 116">
                  <a:extLst>
                    <a:ext uri="{FF2B5EF4-FFF2-40B4-BE49-F238E27FC236}">
                      <a16:creationId xmlns:a16="http://schemas.microsoft.com/office/drawing/2014/main" id="{396FE5D6-E0D0-454A-9F99-33D11F4432C5}"/>
                    </a:ext>
                  </a:extLst>
                </p:cNvPr>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sp>
            <p:nvSpPr>
              <p:cNvPr id="109" name="TextBox 108">
                <a:extLst>
                  <a:ext uri="{FF2B5EF4-FFF2-40B4-BE49-F238E27FC236}">
                    <a16:creationId xmlns:a16="http://schemas.microsoft.com/office/drawing/2014/main" id="{4509D71A-405E-4A9F-8AC8-806CBDBCC6C2}"/>
                  </a:ext>
                </a:extLst>
              </p:cNvPr>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sp>
        <p:nvSpPr>
          <p:cNvPr id="30" name="Freeform: Shape 99">
            <a:extLst>
              <a:ext uri="{FF2B5EF4-FFF2-40B4-BE49-F238E27FC236}">
                <a16:creationId xmlns:a16="http://schemas.microsoft.com/office/drawing/2014/main" id="{691AFB70-7548-4454-90A7-FCF8061EA755}"/>
              </a:ext>
            </a:extLst>
          </p:cNvPr>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08481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0"/>
                                        </p:tgtEl>
                                        <p:attrNameLst>
                                          <p:attrName>style.visibility</p:attrName>
                                        </p:attrNameLst>
                                      </p:cBhvr>
                                      <p:to>
                                        <p:strVal val="visible"/>
                                      </p:to>
                                    </p:set>
                                    <p:animEffect transition="in" filter="fade">
                                      <p:cBhvr>
                                        <p:cTn id="11" dur="500"/>
                                        <p:tgtEl>
                                          <p:spTgt spid="100"/>
                                        </p:tgtEl>
                                      </p:cBhvr>
                                    </p:animEffect>
                                  </p:childTnLst>
                                </p:cTn>
                              </p:par>
                              <p:par>
                                <p:cTn id="12" presetID="10" presetClass="entr" presetSubtype="0" fill="hold" nodeType="with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500"/>
                                        <p:tgtEl>
                                          <p:spTgt spid="82"/>
                                        </p:tgtEl>
                                      </p:cBhvr>
                                    </p:animEffect>
                                  </p:childTnLst>
                                </p:cTn>
                              </p:par>
                              <p:par>
                                <p:cTn id="15" presetID="10" presetClass="entr" presetSubtype="0" fill="hold" nodeType="withEffect">
                                  <p:stCondLst>
                                    <p:cond delay="0"/>
                                  </p:stCondLst>
                                  <p:childTnLst>
                                    <p:set>
                                      <p:cBhvr>
                                        <p:cTn id="16" dur="1" fill="hold">
                                          <p:stCondLst>
                                            <p:cond delay="0"/>
                                          </p:stCondLst>
                                        </p:cTn>
                                        <p:tgtEl>
                                          <p:spTgt spid="98"/>
                                        </p:tgtEl>
                                        <p:attrNameLst>
                                          <p:attrName>style.visibility</p:attrName>
                                        </p:attrNameLst>
                                      </p:cBhvr>
                                      <p:to>
                                        <p:strVal val="visible"/>
                                      </p:to>
                                    </p:set>
                                    <p:animEffect transition="in" filter="fade">
                                      <p:cBhvr>
                                        <p:cTn id="17" dur="500"/>
                                        <p:tgtEl>
                                          <p:spTgt spid="9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1"/>
                                        </p:tgtEl>
                                        <p:attrNameLst>
                                          <p:attrName>style.visibility</p:attrName>
                                        </p:attrNameLst>
                                      </p:cBhvr>
                                      <p:to>
                                        <p:strVal val="visible"/>
                                      </p:to>
                                    </p:set>
                                    <p:animEffect transition="in" filter="fade">
                                      <p:cBhvr>
                                        <p:cTn id="20" dur="500"/>
                                        <p:tgtEl>
                                          <p:spTgt spid="101"/>
                                        </p:tgtEl>
                                      </p:cBhvr>
                                    </p:animEffect>
                                  </p:childTnLst>
                                </p:cTn>
                              </p:par>
                              <p:par>
                                <p:cTn id="21" presetID="10" presetClass="entr" presetSubtype="0" fill="hold" nodeType="withEffect">
                                  <p:stCondLst>
                                    <p:cond delay="0"/>
                                  </p:stCondLst>
                                  <p:childTnLst>
                                    <p:set>
                                      <p:cBhvr>
                                        <p:cTn id="22" dur="1" fill="hold">
                                          <p:stCondLst>
                                            <p:cond delay="0"/>
                                          </p:stCondLst>
                                        </p:cTn>
                                        <p:tgtEl>
                                          <p:spTgt spid="102"/>
                                        </p:tgtEl>
                                        <p:attrNameLst>
                                          <p:attrName>style.visibility</p:attrName>
                                        </p:attrNameLst>
                                      </p:cBhvr>
                                      <p:to>
                                        <p:strVal val="visible"/>
                                      </p:to>
                                    </p:set>
                                    <p:animEffect transition="in" filter="fade">
                                      <p:cBhvr>
                                        <p:cTn id="23" dur="500"/>
                                        <p:tgtEl>
                                          <p:spTgt spid="10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1"/>
                                        </p:tgtEl>
                                        <p:attrNameLst>
                                          <p:attrName>style.visibility</p:attrName>
                                        </p:attrNameLst>
                                      </p:cBhvr>
                                      <p:to>
                                        <p:strVal val="visible"/>
                                      </p:to>
                                    </p:set>
                                    <p:animEffect transition="in" filter="fade">
                                      <p:cBhvr>
                                        <p:cTn id="26" dur="500"/>
                                        <p:tgtEl>
                                          <p:spTgt spid="81"/>
                                        </p:tgtEl>
                                      </p:cBhvr>
                                    </p:animEffect>
                                  </p:childTnLst>
                                </p:cTn>
                              </p:par>
                              <p:par>
                                <p:cTn id="27" presetID="10" presetClass="entr" presetSubtype="0" fill="hold" nodeType="withEffect">
                                  <p:stCondLst>
                                    <p:cond delay="0"/>
                                  </p:stCondLst>
                                  <p:childTnLst>
                                    <p:set>
                                      <p:cBhvr>
                                        <p:cTn id="28" dur="1" fill="hold">
                                          <p:stCondLst>
                                            <p:cond delay="0"/>
                                          </p:stCondLst>
                                        </p:cTn>
                                        <p:tgtEl>
                                          <p:spTgt spid="99"/>
                                        </p:tgtEl>
                                        <p:attrNameLst>
                                          <p:attrName>style.visibility</p:attrName>
                                        </p:attrNameLst>
                                      </p:cBhvr>
                                      <p:to>
                                        <p:strVal val="visible"/>
                                      </p:to>
                                    </p:set>
                                    <p:animEffect transition="in" filter="fade">
                                      <p:cBhvr>
                                        <p:cTn id="29" dur="500"/>
                                        <p:tgtEl>
                                          <p:spTgt spid="99"/>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mph" presetSubtype="0" fill="hold" nodeType="clickEffect">
                                  <p:stCondLst>
                                    <p:cond delay="0"/>
                                  </p:stCondLst>
                                  <p:childTnLst>
                                    <p:animScale>
                                      <p:cBhvr>
                                        <p:cTn id="33" dur="2000" fill="hold"/>
                                        <p:tgtEl>
                                          <p:spTgt spid="9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101" grpId="0"/>
      <p:bldP spid="3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D6D27-A92A-4993-98F4-6BF128C3DA79}"/>
              </a:ext>
            </a:extLst>
          </p:cNvPr>
          <p:cNvSpPr>
            <a:spLocks noGrp="1"/>
          </p:cNvSpPr>
          <p:nvPr>
            <p:ph type="title"/>
          </p:nvPr>
        </p:nvSpPr>
        <p:spPr/>
        <p:txBody>
          <a:bodyPr/>
          <a:lstStyle/>
          <a:p>
            <a:pPr algn="ctr"/>
            <a:r>
              <a:rPr lang="en-US" dirty="0"/>
              <a:t>Exploring Graph </a:t>
            </a:r>
            <a:r>
              <a:rPr lang="en-US" dirty="0">
                <a:solidFill>
                  <a:srgbClr val="FE6D31"/>
                </a:solidFill>
              </a:rPr>
              <a:t>Traversals</a:t>
            </a:r>
          </a:p>
        </p:txBody>
      </p:sp>
      <p:sp>
        <p:nvSpPr>
          <p:cNvPr id="3" name="Text Placeholder 2">
            <a:extLst>
              <a:ext uri="{FF2B5EF4-FFF2-40B4-BE49-F238E27FC236}">
                <a16:creationId xmlns:a16="http://schemas.microsoft.com/office/drawing/2014/main" id="{A1B35F44-0888-4CBD-9337-2C889A241176}"/>
              </a:ext>
            </a:extLst>
          </p:cNvPr>
          <p:cNvSpPr>
            <a:spLocks noGrp="1"/>
          </p:cNvSpPr>
          <p:nvPr>
            <p:ph type="body" idx="1"/>
          </p:nvPr>
        </p:nvSpPr>
        <p:spPr>
          <a:xfrm>
            <a:off x="6363854" y="3601173"/>
            <a:ext cx="5264728" cy="1500187"/>
          </a:xfrm>
        </p:spPr>
        <p:txBody>
          <a:bodyPr/>
          <a:lstStyle/>
          <a:p>
            <a:r>
              <a:rPr lang="en-US" dirty="0"/>
              <a:t>Graphing Your Way Through the Cosmos</a:t>
            </a:r>
          </a:p>
        </p:txBody>
      </p:sp>
    </p:spTree>
    <p:extLst>
      <p:ext uri="{BB962C8B-B14F-4D97-AF65-F5344CB8AC3E}">
        <p14:creationId xmlns:p14="http://schemas.microsoft.com/office/powerpoint/2010/main" val="16576326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Requirements for </a:t>
            </a:r>
            <a:r>
              <a:rPr lang="en-US" sz="3100" dirty="0">
                <a:solidFill>
                  <a:srgbClr val="FE6D31"/>
                </a:solidFill>
              </a:rPr>
              <a:t>Speaking Engagement Management</a:t>
            </a:r>
          </a:p>
        </p:txBody>
      </p:sp>
      <p:sp>
        <p:nvSpPr>
          <p:cNvPr id="5" name="Rectangle 8">
            <a:extLst>
              <a:ext uri="{FF2B5EF4-FFF2-40B4-BE49-F238E27FC236}">
                <a16:creationId xmlns:a16="http://schemas.microsoft.com/office/drawing/2014/main" id="{27CFFE71-959A-41A0-A9D3-3C209ACCF3C8}"/>
              </a:ext>
            </a:extLst>
          </p:cNvPr>
          <p:cNvSpPr/>
          <p:nvPr/>
        </p:nvSpPr>
        <p:spPr>
          <a:xfrm>
            <a:off x="333214" y="1506922"/>
            <a:ext cx="10995228" cy="3667542"/>
          </a:xfrm>
          <a:prstGeom prst="rect">
            <a:avLst/>
          </a:prstGeom>
        </p:spPr>
        <p:txBody>
          <a:bodyPr wrap="square">
            <a:spAutoFit/>
          </a:bodyPr>
          <a:lstStyle/>
          <a:p>
            <a:pPr marL="171450" indent="-171450">
              <a:lnSpc>
                <a:spcPct val="150000"/>
              </a:lnSpc>
              <a:spcBef>
                <a:spcPts val="800"/>
              </a:spcBef>
              <a:buFont typeface="Arial" panose="020B0604020202020204" pitchFamily="34" charset="0"/>
              <a:buChar char="•"/>
            </a:pPr>
            <a:r>
              <a:rPr lang="en-US" altLang="zh-CN" sz="2800" dirty="0">
                <a:solidFill>
                  <a:schemeClr val="bg1"/>
                </a:solidFill>
                <a:ea typeface="Lato Light" panose="020F0502020204030203" pitchFamily="34" charset="0"/>
                <a:cs typeface="Lato Light" panose="020F0502020204030203" pitchFamily="34" charset="0"/>
              </a:rPr>
              <a:t>Where has a presentation been submitted?</a:t>
            </a:r>
          </a:p>
          <a:p>
            <a:pPr marL="171450" indent="-171450">
              <a:lnSpc>
                <a:spcPct val="150000"/>
              </a:lnSpc>
              <a:spcBef>
                <a:spcPts val="800"/>
              </a:spcBef>
              <a:buFont typeface="Arial" panose="020B0604020202020204" pitchFamily="34" charset="0"/>
              <a:buChar char="•"/>
            </a:pPr>
            <a:r>
              <a:rPr lang="en-US" altLang="zh-CN" sz="2800" dirty="0">
                <a:solidFill>
                  <a:schemeClr val="bg1"/>
                </a:solidFill>
                <a:ea typeface="Lato Light" panose="020F0502020204030203" pitchFamily="34" charset="0"/>
                <a:cs typeface="Lato Light" panose="020F0502020204030203" pitchFamily="34" charset="0"/>
              </a:rPr>
              <a:t>What presentations are tagged with a particular tag?</a:t>
            </a:r>
          </a:p>
          <a:p>
            <a:pPr marL="171450" indent="-171450">
              <a:lnSpc>
                <a:spcPct val="150000"/>
              </a:lnSpc>
              <a:spcBef>
                <a:spcPts val="800"/>
              </a:spcBef>
              <a:buFont typeface="Arial" panose="020B0604020202020204" pitchFamily="34" charset="0"/>
              <a:buChar char="•"/>
            </a:pPr>
            <a:r>
              <a:rPr lang="en-US" altLang="zh-CN" sz="2800" dirty="0">
                <a:solidFill>
                  <a:schemeClr val="bg1"/>
                </a:solidFill>
                <a:ea typeface="Lato Light" panose="020F0502020204030203" pitchFamily="34" charset="0"/>
                <a:cs typeface="Lato Light" panose="020F0502020204030203" pitchFamily="34" charset="0"/>
              </a:rPr>
              <a:t>Where have presentations tagged with a particular tag been accepted?</a:t>
            </a:r>
          </a:p>
          <a:p>
            <a:pPr marL="171450" indent="-171450">
              <a:lnSpc>
                <a:spcPct val="150000"/>
              </a:lnSpc>
              <a:spcBef>
                <a:spcPts val="800"/>
              </a:spcBef>
              <a:buFont typeface="Arial" panose="020B0604020202020204" pitchFamily="34" charset="0"/>
              <a:buChar char="•"/>
            </a:pPr>
            <a:r>
              <a:rPr lang="en-US" altLang="zh-CN" sz="2800" dirty="0">
                <a:solidFill>
                  <a:schemeClr val="bg1"/>
                </a:solidFill>
                <a:ea typeface="Lato Light" panose="020F0502020204030203" pitchFamily="34" charset="0"/>
                <a:cs typeface="Lato Light" panose="020F0502020204030203" pitchFamily="34" charset="0"/>
              </a:rPr>
              <a:t>What events has a speaker been accepted at?</a:t>
            </a:r>
          </a:p>
          <a:p>
            <a:pPr marL="171450" indent="-171450">
              <a:lnSpc>
                <a:spcPct val="150000"/>
              </a:lnSpc>
              <a:spcBef>
                <a:spcPts val="800"/>
              </a:spcBef>
              <a:buFont typeface="Arial" panose="020B0604020202020204" pitchFamily="34" charset="0"/>
              <a:buChar char="•"/>
            </a:pPr>
            <a:r>
              <a:rPr lang="en-US" altLang="zh-CN" sz="2800" dirty="0">
                <a:solidFill>
                  <a:schemeClr val="bg1"/>
                </a:solidFill>
                <a:ea typeface="Lato Light" panose="020F0502020204030203" pitchFamily="34" charset="0"/>
                <a:cs typeface="Lato Light" panose="020F0502020204030203" pitchFamily="34" charset="0"/>
              </a:rPr>
              <a:t>Where were the events a speaker has been accepted to?</a:t>
            </a:r>
          </a:p>
        </p:txBody>
      </p:sp>
    </p:spTree>
    <p:extLst>
      <p:ext uri="{BB962C8B-B14F-4D97-AF65-F5344CB8AC3E}">
        <p14:creationId xmlns:p14="http://schemas.microsoft.com/office/powerpoint/2010/main" val="20161505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a:t>
            </a:r>
            <a:r>
              <a:rPr lang="en-US" sz="3100" dirty="0">
                <a:solidFill>
                  <a:srgbClr val="FE6D31"/>
                </a:solidFill>
              </a:rPr>
              <a:t>Schema</a:t>
            </a:r>
            <a:r>
              <a:rPr lang="en-US" sz="3100" dirty="0"/>
              <a:t>”</a:t>
            </a:r>
          </a:p>
        </p:txBody>
      </p:sp>
      <p:pic>
        <p:nvPicPr>
          <p:cNvPr id="2" name="Picture 1" descr="Speaking Engagement Management &quot;Schema&quot;">
            <a:extLst>
              <a:ext uri="{FF2B5EF4-FFF2-40B4-BE49-F238E27FC236}">
                <a16:creationId xmlns:a16="http://schemas.microsoft.com/office/drawing/2014/main" id="{259295D6-1815-470F-B3A6-269C89B5D617}"/>
              </a:ext>
            </a:extLst>
          </p:cNvPr>
          <p:cNvPicPr>
            <a:picLocks noChangeAspect="1"/>
          </p:cNvPicPr>
          <p:nvPr/>
        </p:nvPicPr>
        <p:blipFill>
          <a:blip r:embed="rId3"/>
          <a:stretch>
            <a:fillRect/>
          </a:stretch>
        </p:blipFill>
        <p:spPr>
          <a:xfrm>
            <a:off x="3341077" y="311301"/>
            <a:ext cx="5509846" cy="6235398"/>
          </a:xfrm>
          <a:prstGeom prst="rect">
            <a:avLst/>
          </a:prstGeom>
        </p:spPr>
      </p:pic>
    </p:spTree>
    <p:extLst>
      <p:ext uri="{BB962C8B-B14F-4D97-AF65-F5344CB8AC3E}">
        <p14:creationId xmlns:p14="http://schemas.microsoft.com/office/powerpoint/2010/main" val="2460387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A7F18-DCCB-49BA-A903-B5ADDE71034A}"/>
              </a:ext>
            </a:extLst>
          </p:cNvPr>
          <p:cNvSpPr>
            <a:spLocks noGrp="1"/>
          </p:cNvSpPr>
          <p:nvPr>
            <p:ph type="title"/>
          </p:nvPr>
        </p:nvSpPr>
        <p:spPr/>
        <p:txBody>
          <a:bodyPr/>
          <a:lstStyle/>
          <a:p>
            <a:r>
              <a:rPr lang="en-US" dirty="0"/>
              <a:t>History </a:t>
            </a:r>
            <a:r>
              <a:rPr lang="en-US" dirty="0">
                <a:solidFill>
                  <a:srgbClr val="FE6D31"/>
                </a:solidFill>
              </a:rPr>
              <a:t>Graph Theory</a:t>
            </a:r>
            <a:endParaRPr lang="en-US" dirty="0"/>
          </a:p>
        </p:txBody>
      </p:sp>
      <p:pic>
        <p:nvPicPr>
          <p:cNvPr id="5" name="Picture 4" descr="7 Bridges of Königsberg">
            <a:extLst>
              <a:ext uri="{FF2B5EF4-FFF2-40B4-BE49-F238E27FC236}">
                <a16:creationId xmlns:a16="http://schemas.microsoft.com/office/drawing/2014/main" id="{27864775-089E-4B02-BE2F-D310F6936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3535" y="1796525"/>
            <a:ext cx="6484930" cy="4178901"/>
          </a:xfrm>
          <a:prstGeom prst="rect">
            <a:avLst/>
          </a:prstGeom>
        </p:spPr>
      </p:pic>
    </p:spTree>
    <p:extLst>
      <p:ext uri="{BB962C8B-B14F-4D97-AF65-F5344CB8AC3E}">
        <p14:creationId xmlns:p14="http://schemas.microsoft.com/office/powerpoint/2010/main" val="1675468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a:t>
            </a:r>
            <a:r>
              <a:rPr lang="en-US" sz="3100" dirty="0">
                <a:solidFill>
                  <a:srgbClr val="FE6D31"/>
                </a:solidFill>
              </a:rPr>
              <a:t>Schema</a:t>
            </a:r>
            <a:r>
              <a:rPr lang="en-US" sz="3100" dirty="0"/>
              <a:t>”</a:t>
            </a:r>
          </a:p>
        </p:txBody>
      </p:sp>
      <p:pic>
        <p:nvPicPr>
          <p:cNvPr id="3" name="Picture 2" descr="Speaking Engagement Management &quot;Schema&quot; with edges">
            <a:extLst>
              <a:ext uri="{FF2B5EF4-FFF2-40B4-BE49-F238E27FC236}">
                <a16:creationId xmlns:a16="http://schemas.microsoft.com/office/drawing/2014/main" id="{21773D4C-1CA4-441E-9814-634828BCED08}"/>
              </a:ext>
            </a:extLst>
          </p:cNvPr>
          <p:cNvPicPr>
            <a:picLocks noChangeAspect="1"/>
          </p:cNvPicPr>
          <p:nvPr/>
        </p:nvPicPr>
        <p:blipFill>
          <a:blip r:embed="rId3"/>
          <a:stretch>
            <a:fillRect/>
          </a:stretch>
        </p:blipFill>
        <p:spPr>
          <a:xfrm>
            <a:off x="3365907" y="155650"/>
            <a:ext cx="5460185" cy="6546700"/>
          </a:xfrm>
          <a:prstGeom prst="rect">
            <a:avLst/>
          </a:prstGeom>
        </p:spPr>
      </p:pic>
    </p:spTree>
    <p:extLst>
      <p:ext uri="{BB962C8B-B14F-4D97-AF65-F5344CB8AC3E}">
        <p14:creationId xmlns:p14="http://schemas.microsoft.com/office/powerpoint/2010/main" val="12645609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View the whole graph</a:t>
            </a:r>
          </a:p>
        </p:txBody>
      </p:sp>
      <p:pic>
        <p:nvPicPr>
          <p:cNvPr id="2" name="Picture 1">
            <a:extLst>
              <a:ext uri="{FF2B5EF4-FFF2-40B4-BE49-F238E27FC236}">
                <a16:creationId xmlns:a16="http://schemas.microsoft.com/office/drawing/2014/main" id="{98FDD2C3-1C7A-4222-BB7F-CFCDF17B6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9" cy="5735077"/>
          </a:xfrm>
          <a:prstGeom prst="rect">
            <a:avLst/>
          </a:prstGeom>
        </p:spPr>
      </p:pic>
      <p:sp>
        <p:nvSpPr>
          <p:cNvPr id="5" name="Rectangle 4">
            <a:extLst>
              <a:ext uri="{FF2B5EF4-FFF2-40B4-BE49-F238E27FC236}">
                <a16:creationId xmlns:a16="http://schemas.microsoft.com/office/drawing/2014/main" id="{DDD3FC6F-87F5-4269-86AA-8BBF8AB34480}"/>
              </a:ext>
            </a:extLst>
          </p:cNvPr>
          <p:cNvSpPr/>
          <p:nvPr/>
        </p:nvSpPr>
        <p:spPr>
          <a:xfrm>
            <a:off x="7483377" y="1190339"/>
            <a:ext cx="1025858" cy="646331"/>
          </a:xfrm>
          <a:prstGeom prst="rect">
            <a:avLst/>
          </a:prstGeom>
        </p:spPr>
        <p:txBody>
          <a:bodyPr wrap="none">
            <a:spAutoFit/>
          </a:bodyPr>
          <a:lstStyle/>
          <a:p>
            <a:r>
              <a:rPr lang="en-US" sz="3600" dirty="0" err="1">
                <a:solidFill>
                  <a:schemeClr val="bg1"/>
                </a:solidFill>
              </a:rPr>
              <a:t>g.V</a:t>
            </a:r>
            <a:r>
              <a:rPr lang="en-US" sz="3600" dirty="0">
                <a:solidFill>
                  <a:schemeClr val="bg1"/>
                </a:solidFill>
              </a:rPr>
              <a:t>()</a:t>
            </a:r>
            <a:endParaRPr lang="en-US" sz="3600" dirty="0"/>
          </a:p>
        </p:txBody>
      </p:sp>
    </p:spTree>
    <p:extLst>
      <p:ext uri="{BB962C8B-B14F-4D97-AF65-F5344CB8AC3E}">
        <p14:creationId xmlns:p14="http://schemas.microsoft.com/office/powerpoint/2010/main" val="31235668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View all of the edges</a:t>
            </a:r>
          </a:p>
        </p:txBody>
      </p:sp>
      <p:sp>
        <p:nvSpPr>
          <p:cNvPr id="5" name="Rectangle 4">
            <a:extLst>
              <a:ext uri="{FF2B5EF4-FFF2-40B4-BE49-F238E27FC236}">
                <a16:creationId xmlns:a16="http://schemas.microsoft.com/office/drawing/2014/main" id="{DDD3FC6F-87F5-4269-86AA-8BBF8AB34480}"/>
              </a:ext>
            </a:extLst>
          </p:cNvPr>
          <p:cNvSpPr/>
          <p:nvPr/>
        </p:nvSpPr>
        <p:spPr>
          <a:xfrm>
            <a:off x="7483377" y="1190339"/>
            <a:ext cx="1024639" cy="646331"/>
          </a:xfrm>
          <a:prstGeom prst="rect">
            <a:avLst/>
          </a:prstGeom>
        </p:spPr>
        <p:txBody>
          <a:bodyPr wrap="none">
            <a:spAutoFit/>
          </a:bodyPr>
          <a:lstStyle/>
          <a:p>
            <a:r>
              <a:rPr lang="en-US" sz="3600" dirty="0" err="1">
                <a:solidFill>
                  <a:schemeClr val="bg1"/>
                </a:solidFill>
              </a:rPr>
              <a:t>g.E</a:t>
            </a:r>
            <a:r>
              <a:rPr lang="en-US" sz="3600" dirty="0">
                <a:solidFill>
                  <a:schemeClr val="bg1"/>
                </a:solidFill>
              </a:rPr>
              <a:t>()</a:t>
            </a:r>
            <a:endParaRPr lang="en-US" sz="3600" dirty="0"/>
          </a:p>
        </p:txBody>
      </p:sp>
      <p:pic>
        <p:nvPicPr>
          <p:cNvPr id="4" name="Picture 3">
            <a:extLst>
              <a:ext uri="{FF2B5EF4-FFF2-40B4-BE49-F238E27FC236}">
                <a16:creationId xmlns:a16="http://schemas.microsoft.com/office/drawing/2014/main" id="{4C909791-D345-4041-96C1-C280D65B51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9" cy="5735076"/>
          </a:xfrm>
          <a:prstGeom prst="rect">
            <a:avLst/>
          </a:prstGeom>
        </p:spPr>
      </p:pic>
    </p:spTree>
    <p:extLst>
      <p:ext uri="{BB962C8B-B14F-4D97-AF65-F5344CB8AC3E}">
        <p14:creationId xmlns:p14="http://schemas.microsoft.com/office/powerpoint/2010/main" val="38661122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View the schema definition</a:t>
            </a:r>
          </a:p>
        </p:txBody>
      </p:sp>
      <p:pic>
        <p:nvPicPr>
          <p:cNvPr id="2" name="Picture 1">
            <a:extLst>
              <a:ext uri="{FF2B5EF4-FFF2-40B4-BE49-F238E27FC236}">
                <a16:creationId xmlns:a16="http://schemas.microsoft.com/office/drawing/2014/main" id="{7DF9CD87-CF2F-46AD-88A6-D803FA34937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8" cy="5735076"/>
          </a:xfrm>
          <a:prstGeom prst="rect">
            <a:avLst/>
          </a:prstGeom>
        </p:spPr>
      </p:pic>
      <p:sp>
        <p:nvSpPr>
          <p:cNvPr id="3" name="Rectangle 2">
            <a:extLst>
              <a:ext uri="{FF2B5EF4-FFF2-40B4-BE49-F238E27FC236}">
                <a16:creationId xmlns:a16="http://schemas.microsoft.com/office/drawing/2014/main" id="{8F7C49E4-5661-4D62-A525-CBE3171B9B87}"/>
              </a:ext>
            </a:extLst>
          </p:cNvPr>
          <p:cNvSpPr/>
          <p:nvPr/>
        </p:nvSpPr>
        <p:spPr>
          <a:xfrm>
            <a:off x="6294368" y="1158808"/>
            <a:ext cx="5542068" cy="1754326"/>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.has(‘</a:t>
            </a:r>
            <a:r>
              <a:rPr lang="en-US" sz="3600" dirty="0" err="1">
                <a:solidFill>
                  <a:schemeClr val="bg1"/>
                </a:solidFill>
              </a:rPr>
              <a:t>ownerEmailAddress</a:t>
            </a:r>
            <a:r>
              <a:rPr lang="en-US" sz="3600" dirty="0">
                <a:solidFill>
                  <a:schemeClr val="bg1"/>
                </a:solidFill>
              </a:rPr>
              <a:t>’, ‘</a:t>
            </a:r>
            <a:r>
              <a:rPr lang="en-US" sz="3600" dirty="0" err="1">
                <a:solidFill>
                  <a:schemeClr val="bg1"/>
                </a:solidFill>
              </a:rPr>
              <a:t>schemaDefinition</a:t>
            </a:r>
            <a:r>
              <a:rPr lang="en-US" sz="3600" dirty="0">
                <a:solidFill>
                  <a:schemeClr val="bg1"/>
                </a:solidFill>
              </a:rPr>
              <a:t>’)</a:t>
            </a:r>
            <a:endParaRPr lang="en-US" sz="3600" dirty="0"/>
          </a:p>
        </p:txBody>
      </p:sp>
    </p:spTree>
    <p:extLst>
      <p:ext uri="{BB962C8B-B14F-4D97-AF65-F5344CB8AC3E}">
        <p14:creationId xmlns:p14="http://schemas.microsoft.com/office/powerpoint/2010/main" val="12110146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View the schema definition</a:t>
            </a:r>
          </a:p>
        </p:txBody>
      </p:sp>
      <p:sp>
        <p:nvSpPr>
          <p:cNvPr id="3" name="Rectangle 2">
            <a:extLst>
              <a:ext uri="{FF2B5EF4-FFF2-40B4-BE49-F238E27FC236}">
                <a16:creationId xmlns:a16="http://schemas.microsoft.com/office/drawing/2014/main" id="{8F7C49E4-5661-4D62-A525-CBE3171B9B87}"/>
              </a:ext>
            </a:extLst>
          </p:cNvPr>
          <p:cNvSpPr/>
          <p:nvPr/>
        </p:nvSpPr>
        <p:spPr>
          <a:xfrm>
            <a:off x="6294368" y="1158808"/>
            <a:ext cx="5542068" cy="1754326"/>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.has(‘</a:t>
            </a:r>
            <a:r>
              <a:rPr lang="en-US" sz="3600" dirty="0" err="1">
                <a:solidFill>
                  <a:schemeClr val="bg1"/>
                </a:solidFill>
              </a:rPr>
              <a:t>ownerEmailAddress</a:t>
            </a:r>
            <a:r>
              <a:rPr lang="en-US" sz="3600" dirty="0">
                <a:solidFill>
                  <a:schemeClr val="bg1"/>
                </a:solidFill>
              </a:rPr>
              <a:t>’, ‘</a:t>
            </a:r>
            <a:r>
              <a:rPr lang="en-US" sz="3600" dirty="0" err="1">
                <a:solidFill>
                  <a:schemeClr val="bg1"/>
                </a:solidFill>
              </a:rPr>
              <a:t>schemaDefinition</a:t>
            </a:r>
            <a:r>
              <a:rPr lang="en-US" sz="3600" dirty="0">
                <a:solidFill>
                  <a:schemeClr val="bg1"/>
                </a:solidFill>
              </a:rPr>
              <a:t>’)</a:t>
            </a:r>
            <a:endParaRPr lang="en-US" sz="3600" dirty="0"/>
          </a:p>
        </p:txBody>
      </p:sp>
      <p:pic>
        <p:nvPicPr>
          <p:cNvPr id="4" name="Picture 3">
            <a:extLst>
              <a:ext uri="{FF2B5EF4-FFF2-40B4-BE49-F238E27FC236}">
                <a16:creationId xmlns:a16="http://schemas.microsoft.com/office/drawing/2014/main" id="{78A82370-0C7B-49DE-8FF1-2CDF237692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8" cy="5735075"/>
          </a:xfrm>
          <a:prstGeom prst="rect">
            <a:avLst/>
          </a:prstGeom>
        </p:spPr>
      </p:pic>
    </p:spTree>
    <p:extLst>
      <p:ext uri="{BB962C8B-B14F-4D97-AF65-F5344CB8AC3E}">
        <p14:creationId xmlns:p14="http://schemas.microsoft.com/office/powerpoint/2010/main" val="18722342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4D17AAE-E4B8-4A5E-8D44-F6555EEFB63D}"/>
              </a:ext>
            </a:extLst>
          </p:cNvPr>
          <p:cNvSpPr/>
          <p:nvPr/>
        </p:nvSpPr>
        <p:spPr>
          <a:xfrm>
            <a:off x="6294368" y="1158808"/>
            <a:ext cx="5792529" cy="2308324"/>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.has('</a:t>
            </a:r>
            <a:r>
              <a:rPr lang="en-US" sz="3600" dirty="0" err="1">
                <a:solidFill>
                  <a:schemeClr val="bg1"/>
                </a:solidFill>
              </a:rPr>
              <a:t>ownerEmailAddress</a:t>
            </a:r>
            <a:r>
              <a:rPr lang="en-US" sz="3600" dirty="0">
                <a:solidFill>
                  <a:schemeClr val="bg1"/>
                </a:solidFill>
              </a:rPr>
              <a:t>', 'chadgreen@chadgreen.com')</a:t>
            </a:r>
          </a:p>
          <a:p>
            <a:r>
              <a:rPr lang="en-US" sz="3600" dirty="0">
                <a:solidFill>
                  <a:schemeClr val="bg1"/>
                </a:solidFill>
              </a:rPr>
              <a:t>.</a:t>
            </a:r>
            <a:r>
              <a:rPr lang="en-US" sz="3600" dirty="0" err="1">
                <a:solidFill>
                  <a:schemeClr val="bg1"/>
                </a:solidFill>
              </a:rPr>
              <a:t>hasLabel</a:t>
            </a:r>
            <a:r>
              <a:rPr lang="en-US" sz="3600" dirty="0">
                <a:solidFill>
                  <a:schemeClr val="bg1"/>
                </a:solidFill>
              </a:rPr>
              <a:t>('presentation')</a:t>
            </a:r>
            <a:endParaRPr lang="en-US" sz="3600" dirty="0"/>
          </a:p>
        </p:txBody>
      </p:sp>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What presentations are in my repertoire?</a:t>
            </a:r>
          </a:p>
        </p:txBody>
      </p:sp>
      <p:pic>
        <p:nvPicPr>
          <p:cNvPr id="2" name="Picture 1">
            <a:extLst>
              <a:ext uri="{FF2B5EF4-FFF2-40B4-BE49-F238E27FC236}">
                <a16:creationId xmlns:a16="http://schemas.microsoft.com/office/drawing/2014/main" id="{A6EDF243-CE05-4A0E-83C5-31450372CBA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7" cy="5735075"/>
          </a:xfrm>
          <a:prstGeom prst="rect">
            <a:avLst/>
          </a:prstGeom>
        </p:spPr>
      </p:pic>
    </p:spTree>
    <p:extLst>
      <p:ext uri="{BB962C8B-B14F-4D97-AF65-F5344CB8AC3E}">
        <p14:creationId xmlns:p14="http://schemas.microsoft.com/office/powerpoint/2010/main" val="38987550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4D17AAE-E4B8-4A5E-8D44-F6555EEFB63D}"/>
              </a:ext>
            </a:extLst>
          </p:cNvPr>
          <p:cNvSpPr/>
          <p:nvPr/>
        </p:nvSpPr>
        <p:spPr>
          <a:xfrm>
            <a:off x="6294368" y="1158808"/>
            <a:ext cx="5792529" cy="2308324"/>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.has('</a:t>
            </a:r>
            <a:r>
              <a:rPr lang="en-US" sz="3600" dirty="0" err="1">
                <a:solidFill>
                  <a:schemeClr val="bg1"/>
                </a:solidFill>
              </a:rPr>
              <a:t>ownerEmailAddress</a:t>
            </a:r>
            <a:r>
              <a:rPr lang="en-US" sz="3600" dirty="0">
                <a:solidFill>
                  <a:schemeClr val="bg1"/>
                </a:solidFill>
              </a:rPr>
              <a:t>', 'chadgreen@chadgreen.com')</a:t>
            </a:r>
          </a:p>
          <a:p>
            <a:r>
              <a:rPr lang="en-US" sz="3600" dirty="0">
                <a:solidFill>
                  <a:schemeClr val="bg1"/>
                </a:solidFill>
              </a:rPr>
              <a:t>.</a:t>
            </a:r>
            <a:r>
              <a:rPr lang="en-US" sz="3600" dirty="0" err="1">
                <a:solidFill>
                  <a:schemeClr val="bg1"/>
                </a:solidFill>
              </a:rPr>
              <a:t>hasLabel</a:t>
            </a:r>
            <a:r>
              <a:rPr lang="en-US" sz="3600" dirty="0">
                <a:solidFill>
                  <a:schemeClr val="bg1"/>
                </a:solidFill>
              </a:rPr>
              <a:t>('presentation')</a:t>
            </a:r>
            <a:endParaRPr lang="en-US" sz="3600" dirty="0"/>
          </a:p>
        </p:txBody>
      </p:sp>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What presentations are in my repertoire?</a:t>
            </a:r>
          </a:p>
        </p:txBody>
      </p:sp>
      <p:pic>
        <p:nvPicPr>
          <p:cNvPr id="2" name="Picture 1">
            <a:extLst>
              <a:ext uri="{FF2B5EF4-FFF2-40B4-BE49-F238E27FC236}">
                <a16:creationId xmlns:a16="http://schemas.microsoft.com/office/drawing/2014/main" id="{A6EDF243-CE05-4A0E-83C5-31450372CBA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7" cy="5735075"/>
          </a:xfrm>
          <a:prstGeom prst="rect">
            <a:avLst/>
          </a:prstGeom>
        </p:spPr>
      </p:pic>
      <p:sp>
        <p:nvSpPr>
          <p:cNvPr id="9" name="Rectangle 8">
            <a:extLst>
              <a:ext uri="{FF2B5EF4-FFF2-40B4-BE49-F238E27FC236}">
                <a16:creationId xmlns:a16="http://schemas.microsoft.com/office/drawing/2014/main" id="{80FEA1A0-2E9D-40BB-9324-33A4E51A3C65}"/>
              </a:ext>
            </a:extLst>
          </p:cNvPr>
          <p:cNvSpPr/>
          <p:nvPr/>
        </p:nvSpPr>
        <p:spPr>
          <a:xfrm>
            <a:off x="6294368" y="1813034"/>
            <a:ext cx="5792529" cy="1135118"/>
          </a:xfrm>
          <a:prstGeom prst="rect">
            <a:avLst/>
          </a:prstGeom>
          <a:solidFill>
            <a:schemeClr val="accent4">
              <a:alpha val="28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60635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4D17AAE-E4B8-4A5E-8D44-F6555EEFB63D}"/>
              </a:ext>
            </a:extLst>
          </p:cNvPr>
          <p:cNvSpPr/>
          <p:nvPr/>
        </p:nvSpPr>
        <p:spPr>
          <a:xfrm>
            <a:off x="6294368" y="1158808"/>
            <a:ext cx="5792529" cy="2308324"/>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.has('</a:t>
            </a:r>
            <a:r>
              <a:rPr lang="en-US" sz="3600" dirty="0" err="1">
                <a:solidFill>
                  <a:schemeClr val="bg1"/>
                </a:solidFill>
              </a:rPr>
              <a:t>ownerEmailAddress</a:t>
            </a:r>
            <a:r>
              <a:rPr lang="en-US" sz="3600" dirty="0">
                <a:solidFill>
                  <a:schemeClr val="bg1"/>
                </a:solidFill>
              </a:rPr>
              <a:t>', 'chadgreen@chadgreen.com')</a:t>
            </a:r>
          </a:p>
          <a:p>
            <a:r>
              <a:rPr lang="en-US" sz="3600" dirty="0">
                <a:solidFill>
                  <a:schemeClr val="bg1"/>
                </a:solidFill>
              </a:rPr>
              <a:t>.</a:t>
            </a:r>
            <a:r>
              <a:rPr lang="en-US" sz="3600" dirty="0" err="1">
                <a:solidFill>
                  <a:schemeClr val="bg1"/>
                </a:solidFill>
              </a:rPr>
              <a:t>hasLabel</a:t>
            </a:r>
            <a:r>
              <a:rPr lang="en-US" sz="3600" dirty="0">
                <a:solidFill>
                  <a:schemeClr val="bg1"/>
                </a:solidFill>
              </a:rPr>
              <a:t>('presentation')</a:t>
            </a:r>
            <a:endParaRPr lang="en-US" sz="3600" dirty="0"/>
          </a:p>
        </p:txBody>
      </p:sp>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What presentations are in my repertoire?</a:t>
            </a:r>
          </a:p>
        </p:txBody>
      </p:sp>
      <p:pic>
        <p:nvPicPr>
          <p:cNvPr id="2" name="Picture 1">
            <a:extLst>
              <a:ext uri="{FF2B5EF4-FFF2-40B4-BE49-F238E27FC236}">
                <a16:creationId xmlns:a16="http://schemas.microsoft.com/office/drawing/2014/main" id="{A6EDF243-CE05-4A0E-83C5-31450372CBA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7" cy="5735075"/>
          </a:xfrm>
          <a:prstGeom prst="rect">
            <a:avLst/>
          </a:prstGeom>
        </p:spPr>
      </p:pic>
      <p:sp>
        <p:nvSpPr>
          <p:cNvPr id="9" name="Rectangle 8">
            <a:extLst>
              <a:ext uri="{FF2B5EF4-FFF2-40B4-BE49-F238E27FC236}">
                <a16:creationId xmlns:a16="http://schemas.microsoft.com/office/drawing/2014/main" id="{80FEA1A0-2E9D-40BB-9324-33A4E51A3C65}"/>
              </a:ext>
            </a:extLst>
          </p:cNvPr>
          <p:cNvSpPr/>
          <p:nvPr/>
        </p:nvSpPr>
        <p:spPr>
          <a:xfrm>
            <a:off x="6294368" y="1813034"/>
            <a:ext cx="5792529" cy="1135118"/>
          </a:xfrm>
          <a:prstGeom prst="rect">
            <a:avLst/>
          </a:prstGeom>
          <a:solidFill>
            <a:schemeClr val="accent4">
              <a:alpha val="28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7716938"/>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1"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1"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What presentations are in my repertoire?</a:t>
            </a:r>
          </a:p>
        </p:txBody>
      </p:sp>
      <p:pic>
        <p:nvPicPr>
          <p:cNvPr id="2" name="Picture 1">
            <a:extLst>
              <a:ext uri="{FF2B5EF4-FFF2-40B4-BE49-F238E27FC236}">
                <a16:creationId xmlns:a16="http://schemas.microsoft.com/office/drawing/2014/main" id="{A6EDF243-CE05-4A0E-83C5-31450372CBA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7" cy="5735075"/>
          </a:xfrm>
          <a:prstGeom prst="rect">
            <a:avLst/>
          </a:prstGeom>
        </p:spPr>
      </p:pic>
      <p:sp>
        <p:nvSpPr>
          <p:cNvPr id="7" name="Rectangle 6">
            <a:extLst>
              <a:ext uri="{FF2B5EF4-FFF2-40B4-BE49-F238E27FC236}">
                <a16:creationId xmlns:a16="http://schemas.microsoft.com/office/drawing/2014/main" id="{24176CAB-E6C3-4753-8207-BBC215289686}"/>
              </a:ext>
            </a:extLst>
          </p:cNvPr>
          <p:cNvSpPr/>
          <p:nvPr/>
        </p:nvSpPr>
        <p:spPr>
          <a:xfrm>
            <a:off x="6294368" y="1158808"/>
            <a:ext cx="5542068" cy="1200329"/>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a:t>
            </a:r>
            <a:r>
              <a:rPr lang="en-US" sz="3600" dirty="0" err="1">
                <a:solidFill>
                  <a:schemeClr val="bg1"/>
                </a:solidFill>
              </a:rPr>
              <a:t>hasLabel</a:t>
            </a:r>
            <a:r>
              <a:rPr lang="en-US" sz="3600" dirty="0">
                <a:solidFill>
                  <a:schemeClr val="bg1"/>
                </a:solidFill>
              </a:rPr>
              <a:t>('presentation')</a:t>
            </a:r>
            <a:endParaRPr lang="en-US" sz="3600" dirty="0"/>
          </a:p>
        </p:txBody>
      </p:sp>
    </p:spTree>
    <p:extLst>
      <p:ext uri="{BB962C8B-B14F-4D97-AF65-F5344CB8AC3E}">
        <p14:creationId xmlns:p14="http://schemas.microsoft.com/office/powerpoint/2010/main" val="37468694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What presentations are in my repertoire?</a:t>
            </a:r>
          </a:p>
        </p:txBody>
      </p:sp>
      <p:pic>
        <p:nvPicPr>
          <p:cNvPr id="3" name="Picture 2">
            <a:extLst>
              <a:ext uri="{FF2B5EF4-FFF2-40B4-BE49-F238E27FC236}">
                <a16:creationId xmlns:a16="http://schemas.microsoft.com/office/drawing/2014/main" id="{ED9D8FD3-2A2A-43A8-9882-D3F562A2B5C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7" cy="5735074"/>
          </a:xfrm>
          <a:prstGeom prst="rect">
            <a:avLst/>
          </a:prstGeom>
        </p:spPr>
      </p:pic>
      <p:sp>
        <p:nvSpPr>
          <p:cNvPr id="4" name="Rectangle 3">
            <a:extLst>
              <a:ext uri="{FF2B5EF4-FFF2-40B4-BE49-F238E27FC236}">
                <a16:creationId xmlns:a16="http://schemas.microsoft.com/office/drawing/2014/main" id="{1C37C861-D082-4118-B987-F3850F5AB300}"/>
              </a:ext>
            </a:extLst>
          </p:cNvPr>
          <p:cNvSpPr/>
          <p:nvPr/>
        </p:nvSpPr>
        <p:spPr>
          <a:xfrm>
            <a:off x="6294368" y="1158808"/>
            <a:ext cx="5542068" cy="1754326"/>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a:t>
            </a:r>
            <a:r>
              <a:rPr lang="en-US" sz="3600" dirty="0" err="1">
                <a:solidFill>
                  <a:schemeClr val="bg1"/>
                </a:solidFill>
              </a:rPr>
              <a:t>hasLabel</a:t>
            </a:r>
            <a:r>
              <a:rPr lang="en-US" sz="3600" dirty="0">
                <a:solidFill>
                  <a:schemeClr val="bg1"/>
                </a:solidFill>
              </a:rPr>
              <a:t>('presentation')</a:t>
            </a:r>
          </a:p>
          <a:p>
            <a:r>
              <a:rPr lang="en-US" sz="3600" dirty="0">
                <a:solidFill>
                  <a:schemeClr val="bg1"/>
                </a:solidFill>
              </a:rPr>
              <a:t>.values('name')</a:t>
            </a:r>
            <a:endParaRPr lang="en-US" sz="3600" dirty="0"/>
          </a:p>
        </p:txBody>
      </p:sp>
    </p:spTree>
    <p:extLst>
      <p:ext uri="{BB962C8B-B14F-4D97-AF65-F5344CB8AC3E}">
        <p14:creationId xmlns:p14="http://schemas.microsoft.com/office/powerpoint/2010/main" val="9730251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A7F18-DCCB-49BA-A903-B5ADDE71034A}"/>
              </a:ext>
            </a:extLst>
          </p:cNvPr>
          <p:cNvSpPr>
            <a:spLocks noGrp="1"/>
          </p:cNvSpPr>
          <p:nvPr>
            <p:ph type="title"/>
          </p:nvPr>
        </p:nvSpPr>
        <p:spPr/>
        <p:txBody>
          <a:bodyPr/>
          <a:lstStyle/>
          <a:p>
            <a:r>
              <a:rPr lang="en-US" dirty="0"/>
              <a:t>History </a:t>
            </a:r>
            <a:r>
              <a:rPr lang="en-US" dirty="0">
                <a:solidFill>
                  <a:srgbClr val="FE6D31"/>
                </a:solidFill>
              </a:rPr>
              <a:t>Graph Theory</a:t>
            </a:r>
            <a:endParaRPr lang="en-US" dirty="0"/>
          </a:p>
        </p:txBody>
      </p:sp>
      <p:grpSp>
        <p:nvGrpSpPr>
          <p:cNvPr id="4" name="Group 3" descr="Leonard Euler">
            <a:extLst>
              <a:ext uri="{FF2B5EF4-FFF2-40B4-BE49-F238E27FC236}">
                <a16:creationId xmlns:a16="http://schemas.microsoft.com/office/drawing/2014/main" id="{A5C5D42F-6422-4F20-A23D-EF3D791BA294}"/>
              </a:ext>
            </a:extLst>
          </p:cNvPr>
          <p:cNvGrpSpPr/>
          <p:nvPr/>
        </p:nvGrpSpPr>
        <p:grpSpPr>
          <a:xfrm>
            <a:off x="620031" y="1690688"/>
            <a:ext cx="10300491" cy="4153186"/>
            <a:chOff x="620031" y="1352407"/>
            <a:chExt cx="10300491" cy="4153186"/>
          </a:xfrm>
        </p:grpSpPr>
        <p:pic>
          <p:nvPicPr>
            <p:cNvPr id="6" name="Picture 5">
              <a:extLst>
                <a:ext uri="{FF2B5EF4-FFF2-40B4-BE49-F238E27FC236}">
                  <a16:creationId xmlns:a16="http://schemas.microsoft.com/office/drawing/2014/main" id="{A5A9DB9B-8663-4724-9DF7-149D985BAF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031" y="1352407"/>
              <a:ext cx="3326953" cy="415318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TextBox 6">
              <a:extLst>
                <a:ext uri="{FF2B5EF4-FFF2-40B4-BE49-F238E27FC236}">
                  <a16:creationId xmlns:a16="http://schemas.microsoft.com/office/drawing/2014/main" id="{CF078A84-A9A1-4816-96A6-021FB6D79A36}"/>
                </a:ext>
              </a:extLst>
            </p:cNvPr>
            <p:cNvSpPr txBox="1"/>
            <p:nvPr/>
          </p:nvSpPr>
          <p:spPr>
            <a:xfrm>
              <a:off x="4388990" y="2705725"/>
              <a:ext cx="6531532" cy="1446550"/>
            </a:xfrm>
            <a:prstGeom prst="rect">
              <a:avLst/>
            </a:prstGeom>
            <a:noFill/>
          </p:spPr>
          <p:txBody>
            <a:bodyPr wrap="none" rtlCol="0">
              <a:spAutoFit/>
            </a:bodyPr>
            <a:lstStyle/>
            <a:p>
              <a:r>
                <a:rPr lang="en-US" sz="8800" dirty="0">
                  <a:solidFill>
                    <a:schemeClr val="bg1"/>
                  </a:solidFill>
                </a:rPr>
                <a:t>Leonard Euler</a:t>
              </a:r>
            </a:p>
          </p:txBody>
        </p:sp>
      </p:grpSp>
      <p:pic>
        <p:nvPicPr>
          <p:cNvPr id="9" name="Picture 8" descr="10 Franc bill with Leonard Euler">
            <a:extLst>
              <a:ext uri="{FF2B5EF4-FFF2-40B4-BE49-F238E27FC236}">
                <a16:creationId xmlns:a16="http://schemas.microsoft.com/office/drawing/2014/main" id="{121CB8D0-3E89-4D40-9CA6-F9F71D608A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8371" y="1649623"/>
            <a:ext cx="2988456" cy="1435449"/>
          </a:xfrm>
          <a:prstGeom prst="rect">
            <a:avLst/>
          </a:prstGeom>
        </p:spPr>
      </p:pic>
    </p:spTree>
    <p:extLst>
      <p:ext uri="{BB962C8B-B14F-4D97-AF65-F5344CB8AC3E}">
        <p14:creationId xmlns:p14="http://schemas.microsoft.com/office/powerpoint/2010/main" val="156068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What are the events that I have submitted to?</a:t>
            </a:r>
          </a:p>
        </p:txBody>
      </p:sp>
      <p:pic>
        <p:nvPicPr>
          <p:cNvPr id="10" name="Picture 9">
            <a:extLst>
              <a:ext uri="{FF2B5EF4-FFF2-40B4-BE49-F238E27FC236}">
                <a16:creationId xmlns:a16="http://schemas.microsoft.com/office/drawing/2014/main" id="{DEE727F5-DCBE-4C6D-83BF-CAF6CD8DDE8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6" cy="5735073"/>
          </a:xfrm>
          <a:prstGeom prst="rect">
            <a:avLst/>
          </a:prstGeom>
        </p:spPr>
      </p:pic>
      <p:sp>
        <p:nvSpPr>
          <p:cNvPr id="12" name="Rectangle 11">
            <a:extLst>
              <a:ext uri="{FF2B5EF4-FFF2-40B4-BE49-F238E27FC236}">
                <a16:creationId xmlns:a16="http://schemas.microsoft.com/office/drawing/2014/main" id="{1D06C7D6-4FC7-49A6-A725-BE85AB013B7A}"/>
              </a:ext>
            </a:extLst>
          </p:cNvPr>
          <p:cNvSpPr/>
          <p:nvPr/>
        </p:nvSpPr>
        <p:spPr>
          <a:xfrm>
            <a:off x="6294368" y="1158808"/>
            <a:ext cx="5542068" cy="1754326"/>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a:t>
            </a:r>
            <a:r>
              <a:rPr lang="en-US" sz="3600" dirty="0" err="1">
                <a:solidFill>
                  <a:schemeClr val="bg1"/>
                </a:solidFill>
              </a:rPr>
              <a:t>hasLabel</a:t>
            </a:r>
            <a:r>
              <a:rPr lang="en-US" sz="3600" dirty="0">
                <a:solidFill>
                  <a:schemeClr val="bg1"/>
                </a:solidFill>
              </a:rPr>
              <a:t>('event')</a:t>
            </a:r>
          </a:p>
          <a:p>
            <a:r>
              <a:rPr lang="en-US" sz="3600" dirty="0">
                <a:solidFill>
                  <a:schemeClr val="bg1"/>
                </a:solidFill>
              </a:rPr>
              <a:t>.has('year', '2020')</a:t>
            </a:r>
          </a:p>
        </p:txBody>
      </p:sp>
    </p:spTree>
    <p:extLst>
      <p:ext uri="{BB962C8B-B14F-4D97-AF65-F5344CB8AC3E}">
        <p14:creationId xmlns:p14="http://schemas.microsoft.com/office/powerpoint/2010/main" val="2929210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2300" dirty="0"/>
              <a:t>Where has </a:t>
            </a:r>
            <a:r>
              <a:rPr lang="en-US" sz="2300" i="1" dirty="0"/>
              <a:t>Graphing Your Way Through the Cosmos</a:t>
            </a:r>
            <a:r>
              <a:rPr lang="en-US" sz="2300" dirty="0"/>
              <a:t> been submitted to?</a:t>
            </a:r>
          </a:p>
        </p:txBody>
      </p:sp>
      <p:pic>
        <p:nvPicPr>
          <p:cNvPr id="2" name="Picture 1">
            <a:extLst>
              <a:ext uri="{FF2B5EF4-FFF2-40B4-BE49-F238E27FC236}">
                <a16:creationId xmlns:a16="http://schemas.microsoft.com/office/drawing/2014/main" id="{9A24E67B-4AAC-43D3-8466-3086C70C3D5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5" cy="5735073"/>
          </a:xfrm>
          <a:prstGeom prst="rect">
            <a:avLst/>
          </a:prstGeom>
        </p:spPr>
      </p:pic>
      <p:sp>
        <p:nvSpPr>
          <p:cNvPr id="3" name="Rectangle 2">
            <a:extLst>
              <a:ext uri="{FF2B5EF4-FFF2-40B4-BE49-F238E27FC236}">
                <a16:creationId xmlns:a16="http://schemas.microsoft.com/office/drawing/2014/main" id="{A548F71C-696B-4A8C-A7AA-2C99B59CB15C}"/>
              </a:ext>
            </a:extLst>
          </p:cNvPr>
          <p:cNvSpPr/>
          <p:nvPr/>
        </p:nvSpPr>
        <p:spPr>
          <a:xfrm>
            <a:off x="6294368" y="1158808"/>
            <a:ext cx="5542068" cy="3416320"/>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a:t>
            </a:r>
            <a:r>
              <a:rPr lang="en-US" sz="3600" dirty="0" err="1">
                <a:solidFill>
                  <a:schemeClr val="bg1"/>
                </a:solidFill>
              </a:rPr>
              <a:t>hasLabel</a:t>
            </a:r>
            <a:r>
              <a:rPr lang="en-US" sz="3600" dirty="0">
                <a:solidFill>
                  <a:schemeClr val="bg1"/>
                </a:solidFill>
              </a:rPr>
              <a:t>('presentation’)</a:t>
            </a:r>
          </a:p>
          <a:p>
            <a:r>
              <a:rPr lang="en-US" sz="3600" dirty="0">
                <a:solidFill>
                  <a:schemeClr val="bg1"/>
                </a:solidFill>
              </a:rPr>
              <a:t>.has('name', 'Graphing Your Way Through the Cosmos’)</a:t>
            </a:r>
          </a:p>
          <a:p>
            <a:r>
              <a:rPr lang="en-US" sz="3600" dirty="0">
                <a:solidFill>
                  <a:schemeClr val="bg1"/>
                </a:solidFill>
              </a:rPr>
              <a:t>.</a:t>
            </a:r>
            <a:r>
              <a:rPr lang="en-US" sz="3600" dirty="0" err="1">
                <a:solidFill>
                  <a:schemeClr val="bg1"/>
                </a:solidFill>
              </a:rPr>
              <a:t>outE</a:t>
            </a:r>
            <a:r>
              <a:rPr lang="en-US" sz="3600" dirty="0">
                <a:solidFill>
                  <a:schemeClr val="bg1"/>
                </a:solidFill>
              </a:rPr>
              <a:t>('</a:t>
            </a:r>
            <a:r>
              <a:rPr lang="en-US" sz="3600" dirty="0" err="1">
                <a:solidFill>
                  <a:schemeClr val="bg1"/>
                </a:solidFill>
              </a:rPr>
              <a:t>submittedTo</a:t>
            </a:r>
            <a:r>
              <a:rPr lang="en-US" sz="3600" dirty="0">
                <a:solidFill>
                  <a:schemeClr val="bg1"/>
                </a:solidFill>
              </a:rPr>
              <a:t>’)</a:t>
            </a:r>
          </a:p>
          <a:p>
            <a:r>
              <a:rPr lang="en-US" sz="3600" dirty="0">
                <a:solidFill>
                  <a:schemeClr val="bg1"/>
                </a:solidFill>
              </a:rPr>
              <a:t>.</a:t>
            </a:r>
            <a:r>
              <a:rPr lang="en-US" sz="3600" dirty="0" err="1">
                <a:solidFill>
                  <a:schemeClr val="bg1"/>
                </a:solidFill>
              </a:rPr>
              <a:t>inV</a:t>
            </a:r>
            <a:r>
              <a:rPr lang="en-US" sz="3600" dirty="0">
                <a:solidFill>
                  <a:schemeClr val="bg1"/>
                </a:solidFill>
              </a:rPr>
              <a:t>()</a:t>
            </a:r>
          </a:p>
        </p:txBody>
      </p:sp>
    </p:spTree>
    <p:extLst>
      <p:ext uri="{BB962C8B-B14F-4D97-AF65-F5344CB8AC3E}">
        <p14:creationId xmlns:p14="http://schemas.microsoft.com/office/powerpoint/2010/main" val="2895407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2400" dirty="0"/>
              <a:t>Where has </a:t>
            </a:r>
            <a:r>
              <a:rPr lang="en-US" sz="2400" i="1" dirty="0"/>
              <a:t>Graphing Your Way Through the Cosmos</a:t>
            </a:r>
            <a:r>
              <a:rPr lang="en-US" sz="2400" dirty="0"/>
              <a:t> been scheduled?</a:t>
            </a:r>
          </a:p>
        </p:txBody>
      </p:sp>
      <p:pic>
        <p:nvPicPr>
          <p:cNvPr id="8" name="Picture 7">
            <a:extLst>
              <a:ext uri="{FF2B5EF4-FFF2-40B4-BE49-F238E27FC236}">
                <a16:creationId xmlns:a16="http://schemas.microsoft.com/office/drawing/2014/main" id="{FEB36118-EF85-406D-BBF4-69FDB6524BC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5" cy="5735072"/>
          </a:xfrm>
          <a:prstGeom prst="rect">
            <a:avLst/>
          </a:prstGeom>
        </p:spPr>
      </p:pic>
      <p:sp>
        <p:nvSpPr>
          <p:cNvPr id="12" name="Rectangle 11">
            <a:extLst>
              <a:ext uri="{FF2B5EF4-FFF2-40B4-BE49-F238E27FC236}">
                <a16:creationId xmlns:a16="http://schemas.microsoft.com/office/drawing/2014/main" id="{EE8EAF93-0039-45AD-95B0-6711F7D102B6}"/>
              </a:ext>
            </a:extLst>
          </p:cNvPr>
          <p:cNvSpPr/>
          <p:nvPr/>
        </p:nvSpPr>
        <p:spPr>
          <a:xfrm>
            <a:off x="6294368" y="1158808"/>
            <a:ext cx="5542068" cy="3970318"/>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a:t>
            </a:r>
            <a:r>
              <a:rPr lang="en-US" sz="3600" dirty="0" err="1">
                <a:solidFill>
                  <a:schemeClr val="bg1"/>
                </a:solidFill>
              </a:rPr>
              <a:t>hasLabel</a:t>
            </a:r>
            <a:r>
              <a:rPr lang="en-US" sz="3600" dirty="0">
                <a:solidFill>
                  <a:schemeClr val="bg1"/>
                </a:solidFill>
              </a:rPr>
              <a:t>('presentation’)</a:t>
            </a:r>
          </a:p>
          <a:p>
            <a:r>
              <a:rPr lang="en-US" sz="3600" dirty="0">
                <a:solidFill>
                  <a:schemeClr val="bg1"/>
                </a:solidFill>
              </a:rPr>
              <a:t>.has('name', 'Graphing Your Way Through the Cosmos’)</a:t>
            </a:r>
          </a:p>
          <a:p>
            <a:r>
              <a:rPr lang="en-US" sz="3600" dirty="0">
                <a:solidFill>
                  <a:schemeClr val="bg1"/>
                </a:solidFill>
              </a:rPr>
              <a:t>.</a:t>
            </a:r>
            <a:r>
              <a:rPr lang="en-US" sz="3600" dirty="0" err="1">
                <a:solidFill>
                  <a:schemeClr val="bg1"/>
                </a:solidFill>
              </a:rPr>
              <a:t>outE</a:t>
            </a:r>
            <a:r>
              <a:rPr lang="en-US" sz="3600" dirty="0">
                <a:solidFill>
                  <a:schemeClr val="bg1"/>
                </a:solidFill>
              </a:rPr>
              <a:t>('</a:t>
            </a:r>
            <a:r>
              <a:rPr lang="en-US" sz="3600" dirty="0" err="1">
                <a:solidFill>
                  <a:schemeClr val="bg1"/>
                </a:solidFill>
              </a:rPr>
              <a:t>submittedTo</a:t>
            </a:r>
            <a:r>
              <a:rPr lang="en-US" sz="3600" dirty="0">
                <a:solidFill>
                  <a:schemeClr val="bg1"/>
                </a:solidFill>
              </a:rPr>
              <a:t>’)</a:t>
            </a:r>
          </a:p>
          <a:p>
            <a:r>
              <a:rPr lang="en-US" sz="3600" dirty="0">
                <a:solidFill>
                  <a:schemeClr val="bg1"/>
                </a:solidFill>
              </a:rPr>
              <a:t>.has('status', 'Confirmed’)</a:t>
            </a:r>
          </a:p>
          <a:p>
            <a:r>
              <a:rPr lang="en-US" sz="3600" dirty="0">
                <a:solidFill>
                  <a:schemeClr val="bg1"/>
                </a:solidFill>
              </a:rPr>
              <a:t>.</a:t>
            </a:r>
            <a:r>
              <a:rPr lang="en-US" sz="3600" dirty="0" err="1">
                <a:solidFill>
                  <a:schemeClr val="bg1"/>
                </a:solidFill>
              </a:rPr>
              <a:t>inV</a:t>
            </a:r>
            <a:r>
              <a:rPr lang="en-US" sz="3600" dirty="0">
                <a:solidFill>
                  <a:schemeClr val="bg1"/>
                </a:solidFill>
              </a:rPr>
              <a:t>()</a:t>
            </a:r>
          </a:p>
        </p:txBody>
      </p:sp>
    </p:spTree>
    <p:extLst>
      <p:ext uri="{BB962C8B-B14F-4D97-AF65-F5344CB8AC3E}">
        <p14:creationId xmlns:p14="http://schemas.microsoft.com/office/powerpoint/2010/main" val="4348778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View all of the tags</a:t>
            </a:r>
          </a:p>
        </p:txBody>
      </p:sp>
      <p:pic>
        <p:nvPicPr>
          <p:cNvPr id="2" name="Picture 1">
            <a:extLst>
              <a:ext uri="{FF2B5EF4-FFF2-40B4-BE49-F238E27FC236}">
                <a16:creationId xmlns:a16="http://schemas.microsoft.com/office/drawing/2014/main" id="{2FED8BE7-B964-4B58-8A0D-B62589ADE5B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4" cy="5735072"/>
          </a:xfrm>
          <a:prstGeom prst="rect">
            <a:avLst/>
          </a:prstGeom>
        </p:spPr>
      </p:pic>
      <p:sp>
        <p:nvSpPr>
          <p:cNvPr id="3" name="Rectangle 2">
            <a:extLst>
              <a:ext uri="{FF2B5EF4-FFF2-40B4-BE49-F238E27FC236}">
                <a16:creationId xmlns:a16="http://schemas.microsoft.com/office/drawing/2014/main" id="{513265EA-E717-4FC2-BEA1-48F738DC85C1}"/>
              </a:ext>
            </a:extLst>
          </p:cNvPr>
          <p:cNvSpPr/>
          <p:nvPr/>
        </p:nvSpPr>
        <p:spPr>
          <a:xfrm>
            <a:off x="6294368" y="1158808"/>
            <a:ext cx="5542068" cy="1200329"/>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a:t>
            </a:r>
            <a:r>
              <a:rPr lang="en-US" sz="3600" dirty="0" err="1">
                <a:solidFill>
                  <a:schemeClr val="bg1"/>
                </a:solidFill>
              </a:rPr>
              <a:t>hasLabel</a:t>
            </a:r>
            <a:r>
              <a:rPr lang="en-US" sz="3600" dirty="0">
                <a:solidFill>
                  <a:schemeClr val="bg1"/>
                </a:solidFill>
              </a:rPr>
              <a:t>('tag')</a:t>
            </a:r>
            <a:endParaRPr lang="en-US" sz="3600" dirty="0"/>
          </a:p>
        </p:txBody>
      </p:sp>
    </p:spTree>
    <p:extLst>
      <p:ext uri="{BB962C8B-B14F-4D97-AF65-F5344CB8AC3E}">
        <p14:creationId xmlns:p14="http://schemas.microsoft.com/office/powerpoint/2010/main" val="42349588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Focus on the </a:t>
            </a:r>
            <a:r>
              <a:rPr lang="en-US" sz="3100" i="1" dirty="0"/>
              <a:t>Graph Data</a:t>
            </a:r>
            <a:r>
              <a:rPr lang="en-US" sz="3100" dirty="0"/>
              <a:t> tag</a:t>
            </a:r>
          </a:p>
        </p:txBody>
      </p:sp>
      <p:pic>
        <p:nvPicPr>
          <p:cNvPr id="4" name="Picture 3">
            <a:extLst>
              <a:ext uri="{FF2B5EF4-FFF2-40B4-BE49-F238E27FC236}">
                <a16:creationId xmlns:a16="http://schemas.microsoft.com/office/drawing/2014/main" id="{0C3664DF-7994-47C6-BBB2-4FE00FF898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4" cy="5735071"/>
          </a:xfrm>
          <a:prstGeom prst="rect">
            <a:avLst/>
          </a:prstGeom>
        </p:spPr>
      </p:pic>
      <p:sp>
        <p:nvSpPr>
          <p:cNvPr id="8" name="Rectangle 7">
            <a:extLst>
              <a:ext uri="{FF2B5EF4-FFF2-40B4-BE49-F238E27FC236}">
                <a16:creationId xmlns:a16="http://schemas.microsoft.com/office/drawing/2014/main" id="{C8F6F79D-A229-4214-8A41-99237AC8C8B5}"/>
              </a:ext>
            </a:extLst>
          </p:cNvPr>
          <p:cNvSpPr/>
          <p:nvPr/>
        </p:nvSpPr>
        <p:spPr>
          <a:xfrm>
            <a:off x="6294368" y="1158808"/>
            <a:ext cx="5542068" cy="1754326"/>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a:t>
            </a:r>
            <a:r>
              <a:rPr lang="en-US" sz="3600" dirty="0" err="1">
                <a:solidFill>
                  <a:schemeClr val="bg1"/>
                </a:solidFill>
              </a:rPr>
              <a:t>hasLabel</a:t>
            </a:r>
            <a:r>
              <a:rPr lang="en-US" sz="3600" dirty="0">
                <a:solidFill>
                  <a:schemeClr val="bg1"/>
                </a:solidFill>
              </a:rPr>
              <a:t>('tag’)</a:t>
            </a:r>
          </a:p>
          <a:p>
            <a:r>
              <a:rPr lang="en-US" sz="3600" dirty="0">
                <a:solidFill>
                  <a:schemeClr val="bg1"/>
                </a:solidFill>
              </a:rPr>
              <a:t>.has('name', 'Graph Data')</a:t>
            </a:r>
            <a:endParaRPr lang="en-US" sz="3600" dirty="0"/>
          </a:p>
        </p:txBody>
      </p:sp>
    </p:spTree>
    <p:extLst>
      <p:ext uri="{BB962C8B-B14F-4D97-AF65-F5344CB8AC3E}">
        <p14:creationId xmlns:p14="http://schemas.microsoft.com/office/powerpoint/2010/main" val="6175262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What presentations are tagged with </a:t>
            </a:r>
            <a:r>
              <a:rPr lang="en-US" sz="3100" i="1" dirty="0"/>
              <a:t>Graph Data</a:t>
            </a:r>
            <a:r>
              <a:rPr lang="en-US" sz="3100" dirty="0"/>
              <a:t>?</a:t>
            </a:r>
          </a:p>
        </p:txBody>
      </p:sp>
      <p:pic>
        <p:nvPicPr>
          <p:cNvPr id="2" name="Picture 1">
            <a:extLst>
              <a:ext uri="{FF2B5EF4-FFF2-40B4-BE49-F238E27FC236}">
                <a16:creationId xmlns:a16="http://schemas.microsoft.com/office/drawing/2014/main" id="{B2CF0CE1-ADA8-4E11-BB44-8A73957B424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3" cy="5735070"/>
          </a:xfrm>
          <a:prstGeom prst="rect">
            <a:avLst/>
          </a:prstGeom>
        </p:spPr>
      </p:pic>
      <p:sp>
        <p:nvSpPr>
          <p:cNvPr id="3" name="Rectangle 2">
            <a:extLst>
              <a:ext uri="{FF2B5EF4-FFF2-40B4-BE49-F238E27FC236}">
                <a16:creationId xmlns:a16="http://schemas.microsoft.com/office/drawing/2014/main" id="{187AB3E2-CD72-4931-9A66-FE5AABC055AA}"/>
              </a:ext>
            </a:extLst>
          </p:cNvPr>
          <p:cNvSpPr/>
          <p:nvPr/>
        </p:nvSpPr>
        <p:spPr>
          <a:xfrm>
            <a:off x="6294368" y="1158808"/>
            <a:ext cx="5542068" cy="2308324"/>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a:t>
            </a:r>
            <a:r>
              <a:rPr lang="en-US" sz="3600" dirty="0" err="1">
                <a:solidFill>
                  <a:schemeClr val="bg1"/>
                </a:solidFill>
              </a:rPr>
              <a:t>hasLabel</a:t>
            </a:r>
            <a:r>
              <a:rPr lang="en-US" sz="3600" dirty="0">
                <a:solidFill>
                  <a:schemeClr val="bg1"/>
                </a:solidFill>
              </a:rPr>
              <a:t>('tag’)</a:t>
            </a:r>
          </a:p>
          <a:p>
            <a:r>
              <a:rPr lang="en-US" sz="3600" dirty="0">
                <a:solidFill>
                  <a:schemeClr val="bg1"/>
                </a:solidFill>
              </a:rPr>
              <a:t>.has('name', 'Graph Data’)</a:t>
            </a:r>
          </a:p>
          <a:p>
            <a:r>
              <a:rPr lang="en-US" sz="3600" dirty="0">
                <a:solidFill>
                  <a:schemeClr val="bg1"/>
                </a:solidFill>
              </a:rPr>
              <a:t>.</a:t>
            </a:r>
            <a:r>
              <a:rPr lang="en-US" sz="3600" dirty="0" err="1">
                <a:solidFill>
                  <a:schemeClr val="bg1"/>
                </a:solidFill>
              </a:rPr>
              <a:t>inE</a:t>
            </a:r>
            <a:r>
              <a:rPr lang="en-US" sz="3600" dirty="0">
                <a:solidFill>
                  <a:schemeClr val="bg1"/>
                </a:solidFill>
              </a:rPr>
              <a:t>('tagged')</a:t>
            </a:r>
            <a:endParaRPr lang="en-US" sz="3600" dirty="0"/>
          </a:p>
        </p:txBody>
      </p:sp>
    </p:spTree>
    <p:extLst>
      <p:ext uri="{BB962C8B-B14F-4D97-AF65-F5344CB8AC3E}">
        <p14:creationId xmlns:p14="http://schemas.microsoft.com/office/powerpoint/2010/main" val="12142982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What presentations are tagged with </a:t>
            </a:r>
            <a:r>
              <a:rPr lang="en-US" sz="3100" i="1" dirty="0"/>
              <a:t>Graph Data</a:t>
            </a:r>
            <a:r>
              <a:rPr lang="en-US" sz="3100" dirty="0"/>
              <a:t>?</a:t>
            </a:r>
          </a:p>
        </p:txBody>
      </p:sp>
      <p:pic>
        <p:nvPicPr>
          <p:cNvPr id="4" name="Picture 3">
            <a:extLst>
              <a:ext uri="{FF2B5EF4-FFF2-40B4-BE49-F238E27FC236}">
                <a16:creationId xmlns:a16="http://schemas.microsoft.com/office/drawing/2014/main" id="{31D833EE-4007-4164-B62C-8262996E7A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3" cy="5735070"/>
          </a:xfrm>
          <a:prstGeom prst="rect">
            <a:avLst/>
          </a:prstGeom>
        </p:spPr>
      </p:pic>
      <p:sp>
        <p:nvSpPr>
          <p:cNvPr id="8" name="Rectangle 7">
            <a:extLst>
              <a:ext uri="{FF2B5EF4-FFF2-40B4-BE49-F238E27FC236}">
                <a16:creationId xmlns:a16="http://schemas.microsoft.com/office/drawing/2014/main" id="{C3ACBA72-C5F9-4269-A08A-5EFBA9D6BF35}"/>
              </a:ext>
            </a:extLst>
          </p:cNvPr>
          <p:cNvSpPr/>
          <p:nvPr/>
        </p:nvSpPr>
        <p:spPr>
          <a:xfrm>
            <a:off x="6294368" y="1158808"/>
            <a:ext cx="5542068" cy="2862322"/>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a:t>
            </a:r>
            <a:r>
              <a:rPr lang="en-US" sz="3600" dirty="0" err="1">
                <a:solidFill>
                  <a:schemeClr val="bg1"/>
                </a:solidFill>
              </a:rPr>
              <a:t>hasLabel</a:t>
            </a:r>
            <a:r>
              <a:rPr lang="en-US" sz="3600" dirty="0">
                <a:solidFill>
                  <a:schemeClr val="bg1"/>
                </a:solidFill>
              </a:rPr>
              <a:t>('tag’)</a:t>
            </a:r>
          </a:p>
          <a:p>
            <a:r>
              <a:rPr lang="en-US" sz="3600" dirty="0">
                <a:solidFill>
                  <a:schemeClr val="bg1"/>
                </a:solidFill>
              </a:rPr>
              <a:t>.has('name', 'Graph Data’)</a:t>
            </a:r>
          </a:p>
          <a:p>
            <a:r>
              <a:rPr lang="en-US" sz="3600" dirty="0">
                <a:solidFill>
                  <a:schemeClr val="bg1"/>
                </a:solidFill>
              </a:rPr>
              <a:t>.</a:t>
            </a:r>
            <a:r>
              <a:rPr lang="en-US" sz="3600" dirty="0" err="1">
                <a:solidFill>
                  <a:schemeClr val="bg1"/>
                </a:solidFill>
              </a:rPr>
              <a:t>inE</a:t>
            </a:r>
            <a:r>
              <a:rPr lang="en-US" sz="3600" dirty="0">
                <a:solidFill>
                  <a:schemeClr val="bg1"/>
                </a:solidFill>
              </a:rPr>
              <a:t>('tagged’)</a:t>
            </a:r>
          </a:p>
          <a:p>
            <a:r>
              <a:rPr lang="en-US" sz="3600" dirty="0">
                <a:solidFill>
                  <a:schemeClr val="bg1"/>
                </a:solidFill>
              </a:rPr>
              <a:t>.</a:t>
            </a:r>
            <a:r>
              <a:rPr lang="en-US" sz="3600" dirty="0" err="1">
                <a:solidFill>
                  <a:schemeClr val="bg1"/>
                </a:solidFill>
              </a:rPr>
              <a:t>outV</a:t>
            </a:r>
            <a:r>
              <a:rPr lang="en-US" sz="3600" dirty="0">
                <a:solidFill>
                  <a:schemeClr val="bg1"/>
                </a:solidFill>
              </a:rPr>
              <a:t>()</a:t>
            </a:r>
            <a:endParaRPr lang="en-US" sz="3600" dirty="0"/>
          </a:p>
        </p:txBody>
      </p:sp>
    </p:spTree>
    <p:extLst>
      <p:ext uri="{BB962C8B-B14F-4D97-AF65-F5344CB8AC3E}">
        <p14:creationId xmlns:p14="http://schemas.microsoft.com/office/powerpoint/2010/main" val="31508855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2400" dirty="0"/>
              <a:t>Where have presentations tagged </a:t>
            </a:r>
            <a:r>
              <a:rPr lang="en-US" sz="2400" i="1" dirty="0"/>
              <a:t>Graph Data </a:t>
            </a:r>
            <a:r>
              <a:rPr lang="en-US" sz="2400" dirty="0"/>
              <a:t>been scheduled?</a:t>
            </a:r>
          </a:p>
        </p:txBody>
      </p:sp>
      <p:pic>
        <p:nvPicPr>
          <p:cNvPr id="2" name="Picture 1">
            <a:extLst>
              <a:ext uri="{FF2B5EF4-FFF2-40B4-BE49-F238E27FC236}">
                <a16:creationId xmlns:a16="http://schemas.microsoft.com/office/drawing/2014/main" id="{CCE23F2C-24F1-4000-9926-F19453D92C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2" cy="5735070"/>
          </a:xfrm>
          <a:prstGeom prst="rect">
            <a:avLst/>
          </a:prstGeom>
        </p:spPr>
      </p:pic>
      <p:sp>
        <p:nvSpPr>
          <p:cNvPr id="3" name="Rectangle 2">
            <a:extLst>
              <a:ext uri="{FF2B5EF4-FFF2-40B4-BE49-F238E27FC236}">
                <a16:creationId xmlns:a16="http://schemas.microsoft.com/office/drawing/2014/main" id="{5DC2C691-427C-48F9-8AB1-3719FD8306D3}"/>
              </a:ext>
            </a:extLst>
          </p:cNvPr>
          <p:cNvSpPr/>
          <p:nvPr/>
        </p:nvSpPr>
        <p:spPr>
          <a:xfrm>
            <a:off x="6294368" y="1158808"/>
            <a:ext cx="5542068" cy="4524315"/>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a:t>
            </a:r>
            <a:r>
              <a:rPr lang="en-US" sz="3600" dirty="0" err="1">
                <a:solidFill>
                  <a:schemeClr val="bg1"/>
                </a:solidFill>
              </a:rPr>
              <a:t>hasLabel</a:t>
            </a:r>
            <a:r>
              <a:rPr lang="en-US" sz="3600" dirty="0">
                <a:solidFill>
                  <a:schemeClr val="bg1"/>
                </a:solidFill>
              </a:rPr>
              <a:t>('tag’)</a:t>
            </a:r>
          </a:p>
          <a:p>
            <a:r>
              <a:rPr lang="en-US" sz="3600" dirty="0">
                <a:solidFill>
                  <a:schemeClr val="bg1"/>
                </a:solidFill>
              </a:rPr>
              <a:t>.has('name', 'Graph Data’)</a:t>
            </a:r>
          </a:p>
          <a:p>
            <a:r>
              <a:rPr lang="en-US" sz="3600" dirty="0">
                <a:solidFill>
                  <a:schemeClr val="bg1"/>
                </a:solidFill>
              </a:rPr>
              <a:t>.</a:t>
            </a:r>
            <a:r>
              <a:rPr lang="en-US" sz="3600" dirty="0" err="1">
                <a:solidFill>
                  <a:schemeClr val="bg1"/>
                </a:solidFill>
              </a:rPr>
              <a:t>inE</a:t>
            </a:r>
            <a:r>
              <a:rPr lang="en-US" sz="3600" dirty="0">
                <a:solidFill>
                  <a:schemeClr val="bg1"/>
                </a:solidFill>
              </a:rPr>
              <a:t>('tagged’)</a:t>
            </a:r>
          </a:p>
          <a:p>
            <a:r>
              <a:rPr lang="en-US" sz="3600" dirty="0">
                <a:solidFill>
                  <a:schemeClr val="bg1"/>
                </a:solidFill>
              </a:rPr>
              <a:t>.</a:t>
            </a:r>
            <a:r>
              <a:rPr lang="en-US" sz="3600" dirty="0" err="1">
                <a:solidFill>
                  <a:schemeClr val="bg1"/>
                </a:solidFill>
              </a:rPr>
              <a:t>outV</a:t>
            </a:r>
            <a:r>
              <a:rPr lang="en-US" sz="3600" dirty="0">
                <a:solidFill>
                  <a:schemeClr val="bg1"/>
                </a:solidFill>
              </a:rPr>
              <a:t>()</a:t>
            </a:r>
          </a:p>
          <a:p>
            <a:r>
              <a:rPr lang="en-US" sz="3600" dirty="0">
                <a:solidFill>
                  <a:schemeClr val="bg1"/>
                </a:solidFill>
              </a:rPr>
              <a:t>.</a:t>
            </a:r>
            <a:r>
              <a:rPr lang="en-US" sz="3600" dirty="0" err="1">
                <a:solidFill>
                  <a:schemeClr val="bg1"/>
                </a:solidFill>
              </a:rPr>
              <a:t>outE</a:t>
            </a:r>
            <a:r>
              <a:rPr lang="en-US" sz="3600" dirty="0">
                <a:solidFill>
                  <a:schemeClr val="bg1"/>
                </a:solidFill>
              </a:rPr>
              <a:t>('</a:t>
            </a:r>
            <a:r>
              <a:rPr lang="en-US" sz="3600" dirty="0" err="1">
                <a:solidFill>
                  <a:schemeClr val="bg1"/>
                </a:solidFill>
              </a:rPr>
              <a:t>submittedTo</a:t>
            </a:r>
            <a:r>
              <a:rPr lang="en-US" sz="3600" dirty="0">
                <a:solidFill>
                  <a:schemeClr val="bg1"/>
                </a:solidFill>
              </a:rPr>
              <a:t>’)</a:t>
            </a:r>
          </a:p>
          <a:p>
            <a:r>
              <a:rPr lang="en-US" sz="3600" dirty="0">
                <a:solidFill>
                  <a:schemeClr val="bg1"/>
                </a:solidFill>
              </a:rPr>
              <a:t>.has('status', 'Confirmed’)</a:t>
            </a:r>
          </a:p>
          <a:p>
            <a:r>
              <a:rPr lang="en-US" sz="3600" dirty="0">
                <a:solidFill>
                  <a:schemeClr val="bg1"/>
                </a:solidFill>
              </a:rPr>
              <a:t>.</a:t>
            </a:r>
            <a:r>
              <a:rPr lang="en-US" sz="3600" dirty="0" err="1">
                <a:solidFill>
                  <a:schemeClr val="bg1"/>
                </a:solidFill>
              </a:rPr>
              <a:t>inV</a:t>
            </a:r>
            <a:r>
              <a:rPr lang="en-US" sz="3600" dirty="0">
                <a:solidFill>
                  <a:schemeClr val="bg1"/>
                </a:solidFill>
              </a:rPr>
              <a:t>()</a:t>
            </a:r>
            <a:endParaRPr lang="en-US" sz="3600" dirty="0"/>
          </a:p>
        </p:txBody>
      </p:sp>
    </p:spTree>
    <p:extLst>
      <p:ext uri="{BB962C8B-B14F-4D97-AF65-F5344CB8AC3E}">
        <p14:creationId xmlns:p14="http://schemas.microsoft.com/office/powerpoint/2010/main" val="28784346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600" dirty="0"/>
              <a:t>What events have I been scheduled for?</a:t>
            </a:r>
          </a:p>
        </p:txBody>
      </p:sp>
      <p:pic>
        <p:nvPicPr>
          <p:cNvPr id="4" name="Picture 3">
            <a:extLst>
              <a:ext uri="{FF2B5EF4-FFF2-40B4-BE49-F238E27FC236}">
                <a16:creationId xmlns:a16="http://schemas.microsoft.com/office/drawing/2014/main" id="{2A9EBF32-54A4-4D9D-BD1E-2A4B8427F26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2" cy="5735070"/>
          </a:xfrm>
          <a:prstGeom prst="rect">
            <a:avLst/>
          </a:prstGeom>
        </p:spPr>
      </p:pic>
      <p:sp>
        <p:nvSpPr>
          <p:cNvPr id="8" name="Rectangle 7">
            <a:extLst>
              <a:ext uri="{FF2B5EF4-FFF2-40B4-BE49-F238E27FC236}">
                <a16:creationId xmlns:a16="http://schemas.microsoft.com/office/drawing/2014/main" id="{6779C0D6-79C1-4458-BC89-C2936236274C}"/>
              </a:ext>
            </a:extLst>
          </p:cNvPr>
          <p:cNvSpPr/>
          <p:nvPr/>
        </p:nvSpPr>
        <p:spPr>
          <a:xfrm>
            <a:off x="6294368" y="1158808"/>
            <a:ext cx="5542068" cy="2308324"/>
          </a:xfrm>
          <a:prstGeom prst="rect">
            <a:avLst/>
          </a:prstGeom>
        </p:spPr>
        <p:txBody>
          <a:bodyPr wrap="square">
            <a:spAutoFit/>
          </a:bodyPr>
          <a:lstStyle/>
          <a:p>
            <a:r>
              <a:rPr lang="en-US" sz="3600" dirty="0" err="1">
                <a:solidFill>
                  <a:schemeClr val="bg1"/>
                </a:solidFill>
              </a:rPr>
              <a:t>g.E</a:t>
            </a:r>
            <a:r>
              <a:rPr lang="en-US" sz="3600" dirty="0">
                <a:solidFill>
                  <a:schemeClr val="bg1"/>
                </a:solidFill>
              </a:rPr>
              <a:t>()</a:t>
            </a:r>
          </a:p>
          <a:p>
            <a:r>
              <a:rPr lang="en-US" sz="3600" dirty="0">
                <a:solidFill>
                  <a:schemeClr val="bg1"/>
                </a:solidFill>
              </a:rPr>
              <a:t>.</a:t>
            </a:r>
            <a:r>
              <a:rPr lang="en-US" sz="3600" dirty="0" err="1">
                <a:solidFill>
                  <a:schemeClr val="bg1"/>
                </a:solidFill>
              </a:rPr>
              <a:t>hasLabel</a:t>
            </a:r>
            <a:r>
              <a:rPr lang="en-US" sz="3600" dirty="0">
                <a:solidFill>
                  <a:schemeClr val="bg1"/>
                </a:solidFill>
              </a:rPr>
              <a:t>('</a:t>
            </a:r>
            <a:r>
              <a:rPr lang="en-US" sz="3600" dirty="0" err="1">
                <a:solidFill>
                  <a:schemeClr val="bg1"/>
                </a:solidFill>
              </a:rPr>
              <a:t>submittedTo</a:t>
            </a:r>
            <a:r>
              <a:rPr lang="en-US" sz="3600" dirty="0">
                <a:solidFill>
                  <a:schemeClr val="bg1"/>
                </a:solidFill>
              </a:rPr>
              <a:t>’)</a:t>
            </a:r>
          </a:p>
          <a:p>
            <a:r>
              <a:rPr lang="en-US" sz="3600" dirty="0">
                <a:solidFill>
                  <a:schemeClr val="bg1"/>
                </a:solidFill>
              </a:rPr>
              <a:t>.has('status', 'Confirmed’)</a:t>
            </a:r>
          </a:p>
          <a:p>
            <a:r>
              <a:rPr lang="en-US" sz="3600" dirty="0">
                <a:solidFill>
                  <a:schemeClr val="bg1"/>
                </a:solidFill>
              </a:rPr>
              <a:t>.</a:t>
            </a:r>
            <a:r>
              <a:rPr lang="en-US" sz="3600" dirty="0" err="1">
                <a:solidFill>
                  <a:schemeClr val="bg1"/>
                </a:solidFill>
              </a:rPr>
              <a:t>inV</a:t>
            </a:r>
            <a:r>
              <a:rPr lang="en-US" sz="3600" dirty="0">
                <a:solidFill>
                  <a:schemeClr val="bg1"/>
                </a:solidFill>
              </a:rPr>
              <a:t>()</a:t>
            </a:r>
            <a:endParaRPr lang="en-US" sz="3600" dirty="0"/>
          </a:p>
        </p:txBody>
      </p:sp>
    </p:spTree>
    <p:extLst>
      <p:ext uri="{BB962C8B-B14F-4D97-AF65-F5344CB8AC3E}">
        <p14:creationId xmlns:p14="http://schemas.microsoft.com/office/powerpoint/2010/main" val="18077455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600" dirty="0"/>
              <a:t>What events have I been scheduled for?</a:t>
            </a:r>
          </a:p>
        </p:txBody>
      </p:sp>
      <p:pic>
        <p:nvPicPr>
          <p:cNvPr id="2" name="Picture 1">
            <a:extLst>
              <a:ext uri="{FF2B5EF4-FFF2-40B4-BE49-F238E27FC236}">
                <a16:creationId xmlns:a16="http://schemas.microsoft.com/office/drawing/2014/main" id="{A1FDDA86-387B-49BE-8D86-DA7477E3BB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2" cy="5735069"/>
          </a:xfrm>
          <a:prstGeom prst="rect">
            <a:avLst/>
          </a:prstGeom>
        </p:spPr>
      </p:pic>
      <p:sp>
        <p:nvSpPr>
          <p:cNvPr id="3" name="Rectangle 2">
            <a:extLst>
              <a:ext uri="{FF2B5EF4-FFF2-40B4-BE49-F238E27FC236}">
                <a16:creationId xmlns:a16="http://schemas.microsoft.com/office/drawing/2014/main" id="{521A1331-76D9-4007-8717-F6A7D6657E1C}"/>
              </a:ext>
            </a:extLst>
          </p:cNvPr>
          <p:cNvSpPr/>
          <p:nvPr/>
        </p:nvSpPr>
        <p:spPr>
          <a:xfrm>
            <a:off x="6294368" y="1158808"/>
            <a:ext cx="5542068" cy="2308324"/>
          </a:xfrm>
          <a:prstGeom prst="rect">
            <a:avLst/>
          </a:prstGeom>
        </p:spPr>
        <p:txBody>
          <a:bodyPr wrap="square">
            <a:spAutoFit/>
          </a:bodyPr>
          <a:lstStyle/>
          <a:p>
            <a:r>
              <a:rPr lang="en-US" sz="3600" dirty="0" err="1">
                <a:solidFill>
                  <a:schemeClr val="tx1">
                    <a:lumMod val="65000"/>
                    <a:lumOff val="35000"/>
                  </a:schemeClr>
                </a:solidFill>
              </a:rPr>
              <a:t>g.E</a:t>
            </a:r>
            <a:r>
              <a:rPr lang="en-US" sz="3600" dirty="0">
                <a:solidFill>
                  <a:schemeClr val="tx1">
                    <a:lumMod val="65000"/>
                    <a:lumOff val="35000"/>
                  </a:schemeClr>
                </a:solidFill>
              </a:rPr>
              <a:t>()</a:t>
            </a:r>
          </a:p>
          <a:p>
            <a:r>
              <a:rPr lang="en-US" sz="3600" dirty="0">
                <a:solidFill>
                  <a:schemeClr val="tx1">
                    <a:lumMod val="65000"/>
                    <a:lumOff val="35000"/>
                  </a:schemeClr>
                </a:solidFill>
              </a:rPr>
              <a:t>.</a:t>
            </a:r>
            <a:r>
              <a:rPr lang="en-US" sz="3600" dirty="0" err="1">
                <a:solidFill>
                  <a:schemeClr val="tx1">
                    <a:lumMod val="65000"/>
                    <a:lumOff val="35000"/>
                  </a:schemeClr>
                </a:solidFill>
              </a:rPr>
              <a:t>hasLabel</a:t>
            </a:r>
            <a:r>
              <a:rPr lang="en-US" sz="3600" dirty="0">
                <a:solidFill>
                  <a:schemeClr val="tx1">
                    <a:lumMod val="65000"/>
                    <a:lumOff val="35000"/>
                  </a:schemeClr>
                </a:solidFill>
              </a:rPr>
              <a:t>('</a:t>
            </a:r>
            <a:r>
              <a:rPr lang="en-US" sz="3600" dirty="0" err="1">
                <a:solidFill>
                  <a:schemeClr val="tx1">
                    <a:lumMod val="65000"/>
                    <a:lumOff val="35000"/>
                  </a:schemeClr>
                </a:solidFill>
              </a:rPr>
              <a:t>submittedTo</a:t>
            </a:r>
            <a:r>
              <a:rPr lang="en-US" sz="3600" dirty="0">
                <a:solidFill>
                  <a:schemeClr val="tx1">
                    <a:lumMod val="65000"/>
                    <a:lumOff val="35000"/>
                  </a:schemeClr>
                </a:solidFill>
              </a:rPr>
              <a:t>’)</a:t>
            </a:r>
          </a:p>
          <a:p>
            <a:r>
              <a:rPr lang="en-US" sz="3600" dirty="0">
                <a:solidFill>
                  <a:schemeClr val="tx1">
                    <a:lumMod val="65000"/>
                    <a:lumOff val="35000"/>
                  </a:schemeClr>
                </a:solidFill>
              </a:rPr>
              <a:t>.has('status', 'Confirmed’)</a:t>
            </a:r>
          </a:p>
          <a:p>
            <a:r>
              <a:rPr lang="en-US" sz="3600" dirty="0">
                <a:solidFill>
                  <a:schemeClr val="tx1">
                    <a:lumMod val="65000"/>
                    <a:lumOff val="35000"/>
                  </a:schemeClr>
                </a:solidFill>
              </a:rPr>
              <a:t>.</a:t>
            </a:r>
            <a:r>
              <a:rPr lang="en-US" sz="3600" dirty="0" err="1">
                <a:solidFill>
                  <a:schemeClr val="tx1">
                    <a:lumMod val="65000"/>
                    <a:lumOff val="35000"/>
                  </a:schemeClr>
                </a:solidFill>
              </a:rPr>
              <a:t>inV</a:t>
            </a:r>
            <a:r>
              <a:rPr lang="en-US" sz="3600" dirty="0">
                <a:solidFill>
                  <a:schemeClr val="tx1">
                    <a:lumMod val="65000"/>
                    <a:lumOff val="35000"/>
                  </a:schemeClr>
                </a:solidFill>
              </a:rPr>
              <a:t>()</a:t>
            </a:r>
          </a:p>
        </p:txBody>
      </p:sp>
      <p:sp>
        <p:nvSpPr>
          <p:cNvPr id="10" name="Rectangle 9">
            <a:extLst>
              <a:ext uri="{FF2B5EF4-FFF2-40B4-BE49-F238E27FC236}">
                <a16:creationId xmlns:a16="http://schemas.microsoft.com/office/drawing/2014/main" id="{DA3072DC-9875-4162-9E73-767355932929}"/>
              </a:ext>
            </a:extLst>
          </p:cNvPr>
          <p:cNvSpPr/>
          <p:nvPr/>
        </p:nvSpPr>
        <p:spPr>
          <a:xfrm>
            <a:off x="6294368" y="3623450"/>
            <a:ext cx="5542068" cy="1754326"/>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a:t>
            </a:r>
            <a:r>
              <a:rPr lang="en-US" sz="3600" dirty="0" err="1">
                <a:solidFill>
                  <a:schemeClr val="bg1"/>
                </a:solidFill>
              </a:rPr>
              <a:t>hasLabel</a:t>
            </a:r>
            <a:r>
              <a:rPr lang="en-US" sz="3600" dirty="0">
                <a:solidFill>
                  <a:schemeClr val="bg1"/>
                </a:solidFill>
              </a:rPr>
              <a:t>(‘event’)</a:t>
            </a:r>
          </a:p>
          <a:p>
            <a:r>
              <a:rPr lang="en-US" sz="3600" dirty="0">
                <a:solidFill>
                  <a:schemeClr val="bg1"/>
                </a:solidFill>
              </a:rPr>
              <a:t>.has(‘</a:t>
            </a:r>
            <a:r>
              <a:rPr lang="en-US" sz="3600" dirty="0" err="1">
                <a:solidFill>
                  <a:schemeClr val="bg1"/>
                </a:solidFill>
              </a:rPr>
              <a:t>presentedAt</a:t>
            </a:r>
            <a:r>
              <a:rPr lang="en-US" sz="3600" dirty="0">
                <a:solidFill>
                  <a:schemeClr val="bg1"/>
                </a:solidFill>
              </a:rPr>
              <a:t>’, ‘True’)</a:t>
            </a:r>
            <a:endParaRPr lang="en-US" sz="3600" dirty="0"/>
          </a:p>
        </p:txBody>
      </p:sp>
    </p:spTree>
    <p:extLst>
      <p:ext uri="{BB962C8B-B14F-4D97-AF65-F5344CB8AC3E}">
        <p14:creationId xmlns:p14="http://schemas.microsoft.com/office/powerpoint/2010/main" val="12583210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1741</TotalTime>
  <Words>6828</Words>
  <Application>Microsoft Office PowerPoint</Application>
  <PresentationFormat>Widescreen</PresentationFormat>
  <Paragraphs>1162</Paragraphs>
  <Slides>102</Slides>
  <Notes>89</Notes>
  <HiddenSlides>1</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102</vt:i4>
      </vt:variant>
    </vt:vector>
  </HeadingPairs>
  <TitlesOfParts>
    <vt:vector size="112" baseType="lpstr">
      <vt:lpstr>Arial</vt:lpstr>
      <vt:lpstr>Calibri</vt:lpstr>
      <vt:lpstr>Consolas</vt:lpstr>
      <vt:lpstr>Kamerik205 8</vt:lpstr>
      <vt:lpstr>Segoe UI</vt:lpstr>
      <vt:lpstr>Segoe UI Semibold</vt:lpstr>
      <vt:lpstr>Segoe UI Semilight</vt:lpstr>
      <vt:lpstr>Office Theme</vt:lpstr>
      <vt:lpstr>2_Office Theme</vt:lpstr>
      <vt:lpstr>1_Office Theme</vt:lpstr>
      <vt:lpstr>PowerPoint Presentation</vt:lpstr>
      <vt:lpstr>Who is Chad Green</vt:lpstr>
      <vt:lpstr>What are Graph Databases</vt:lpstr>
      <vt:lpstr>What is a Graph</vt:lpstr>
      <vt:lpstr>What is a Graph</vt:lpstr>
      <vt:lpstr>What is a Graph</vt:lpstr>
      <vt:lpstr>History Graph Theory</vt:lpstr>
      <vt:lpstr>History Graph Theory</vt:lpstr>
      <vt:lpstr>History Graph Theory</vt:lpstr>
      <vt:lpstr>History Graph Theory</vt:lpstr>
      <vt:lpstr>History Graph Theory</vt:lpstr>
      <vt:lpstr>Application of Graph Theory</vt:lpstr>
      <vt:lpstr>PowerPoint Presentation</vt:lpstr>
      <vt:lpstr>What is a Graph</vt:lpstr>
      <vt:lpstr>What is a Graph</vt:lpstr>
      <vt:lpstr>What is a Graph Database</vt:lpstr>
      <vt:lpstr>What is a Graph Database</vt:lpstr>
      <vt:lpstr>What is a Graph Database</vt:lpstr>
      <vt:lpstr>Property Graph Model</vt:lpstr>
      <vt:lpstr>The Power of Graph Databases</vt:lpstr>
      <vt:lpstr>Common Graph Use Cases</vt:lpstr>
      <vt:lpstr>Graph vs Relational</vt:lpstr>
      <vt:lpstr>Graph vs Relational</vt:lpstr>
      <vt:lpstr>PowerPoint Presentation</vt:lpstr>
      <vt:lpstr>Human Resource Data</vt:lpstr>
      <vt:lpstr>Human Resource Data</vt:lpstr>
      <vt:lpstr>Human Resource Data</vt:lpstr>
      <vt:lpstr>Human Resource Data</vt:lpstr>
      <vt:lpstr>Human Resource Data</vt:lpstr>
      <vt:lpstr>PowerPoint Presentation</vt:lpstr>
      <vt:lpstr>Employees can now belong to multiple groups</vt:lpstr>
      <vt:lpstr>Employees can now belong to multiple groups</vt:lpstr>
      <vt:lpstr>Employees can now belong to multiple groups</vt:lpstr>
      <vt:lpstr>Employees can now belong to multiple groups</vt:lpstr>
      <vt:lpstr>Employees can now belong to multiple groups</vt:lpstr>
      <vt:lpstr>Employees can now belong to multiple groups</vt:lpstr>
      <vt:lpstr>Employees can now belong to multiple groups</vt:lpstr>
      <vt:lpstr>Employees can now belong to multiple groups</vt:lpstr>
      <vt:lpstr>PowerPoint Presentation</vt:lpstr>
      <vt:lpstr>Nested Groups</vt:lpstr>
      <vt:lpstr>Nested Groups</vt:lpstr>
      <vt:lpstr>Nested Groups</vt:lpstr>
      <vt:lpstr>Nested Groups</vt:lpstr>
      <vt:lpstr>Nested Groups</vt:lpstr>
      <vt:lpstr>Nested Groups</vt:lpstr>
      <vt:lpstr>Nested Groups</vt:lpstr>
      <vt:lpstr>Nested Groups</vt:lpstr>
      <vt:lpstr>PowerPoint Presentation</vt:lpstr>
      <vt:lpstr>Additional Hierarchies</vt:lpstr>
      <vt:lpstr>Additional Hierarchies</vt:lpstr>
      <vt:lpstr>Additional Hierarchies</vt:lpstr>
      <vt:lpstr>Additional Hierarchies</vt:lpstr>
      <vt:lpstr>Additional Hierarchies</vt:lpstr>
      <vt:lpstr>Additional Hierarchies</vt:lpstr>
      <vt:lpstr>PowerPoint Presentation</vt:lpstr>
      <vt:lpstr>What is Gremlin</vt:lpstr>
      <vt:lpstr>PowerPoint Presentation</vt:lpstr>
      <vt:lpstr>PowerPoint Presentation</vt:lpstr>
      <vt:lpstr>PowerPoint Presentation</vt:lpstr>
      <vt:lpstr>PowerPoint Presentation</vt:lpstr>
      <vt:lpstr>PowerPoint Presentation</vt:lpstr>
      <vt:lpstr>What is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Exploring Graph Traversals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63</cp:revision>
  <dcterms:created xsi:type="dcterms:W3CDTF">2020-08-28T15:52:40Z</dcterms:created>
  <dcterms:modified xsi:type="dcterms:W3CDTF">2020-10-11T13:31:46Z</dcterms:modified>
</cp:coreProperties>
</file>